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8" r:id="rId18"/>
    <p:sldId id="296" r:id="rId19"/>
    <p:sldId id="272" r:id="rId20"/>
    <p:sldId id="274" r:id="rId21"/>
    <p:sldId id="273" r:id="rId22"/>
    <p:sldId id="279" r:id="rId23"/>
    <p:sldId id="276" r:id="rId24"/>
    <p:sldId id="277" r:id="rId25"/>
    <p:sldId id="281" r:id="rId26"/>
    <p:sldId id="282" r:id="rId27"/>
    <p:sldId id="283" r:id="rId28"/>
    <p:sldId id="284" r:id="rId29"/>
    <p:sldId id="285" r:id="rId30"/>
    <p:sldId id="286" r:id="rId31"/>
    <p:sldId id="287" r:id="rId32"/>
    <p:sldId id="290" r:id="rId33"/>
    <p:sldId id="288" r:id="rId34"/>
    <p:sldId id="289" r:id="rId35"/>
    <p:sldId id="294" r:id="rId36"/>
    <p:sldId id="295" r:id="rId37"/>
    <p:sldId id="291" r:id="rId38"/>
    <p:sldId id="280" r:id="rId39"/>
    <p:sldId id="292" r:id="rId40"/>
    <p:sldId id="293" r:id="rId41"/>
    <p:sldId id="298" r:id="rId42"/>
    <p:sldId id="297"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mic Sans MS"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omic Sans MS"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omic Sans MS"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omic Sans MS"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kern="1200">
        <a:solidFill>
          <a:schemeClr val="tx1"/>
        </a:solidFill>
        <a:latin typeface="Comic Sans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clrMru>
    <a:srgbClr val="0000FF"/>
    <a:srgbClr val="485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89"/>
    <p:restoredTop sz="95129" autoAdjust="0"/>
  </p:normalViewPr>
  <p:slideViewPr>
    <p:cSldViewPr>
      <p:cViewPr>
        <p:scale>
          <a:sx n="109" d="100"/>
          <a:sy n="109" d="100"/>
        </p:scale>
        <p:origin x="600" y="160"/>
      </p:cViewPr>
      <p:guideLst>
        <p:guide orient="horz" pos="2160"/>
        <p:guide pos="2880"/>
      </p:guideLst>
    </p:cSldViewPr>
  </p:slideViewPr>
  <p:notesTextViewPr>
    <p:cViewPr>
      <p:scale>
        <a:sx n="100" d="100"/>
        <a:sy n="100" d="100"/>
      </p:scale>
      <p:origin x="0" y="0"/>
    </p:cViewPr>
  </p:notesTextViewPr>
  <p:sorterViewPr>
    <p:cViewPr>
      <p:scale>
        <a:sx n="76" d="100"/>
        <a:sy n="7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274601-3C15-C849-934A-D3B51362CB3A}" type="datetimeFigureOut">
              <a:rPr lang="en-US" smtClean="0"/>
              <a:t>7/31/18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9E5B1D-BE54-7545-ABE7-B8CCFC976C08}" type="slidenum">
              <a:rPr lang="en-US" smtClean="0"/>
              <a:t>‹#›</a:t>
            </a:fld>
            <a:endParaRPr lang="en-US"/>
          </a:p>
        </p:txBody>
      </p:sp>
    </p:spTree>
    <p:extLst>
      <p:ext uri="{BB962C8B-B14F-4D97-AF65-F5344CB8AC3E}">
        <p14:creationId xmlns:p14="http://schemas.microsoft.com/office/powerpoint/2010/main" val="872355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6CA864-7BE4-664F-B69A-F275AE58EDDE}" type="datetimeFigureOut">
              <a:rPr lang="en-US" smtClean="0"/>
              <a:t>7/31/18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BD1ED8-3C9F-0749-91CF-4C82F25CEE19}" type="slidenum">
              <a:rPr lang="en-US" smtClean="0"/>
              <a:t>‹#›</a:t>
            </a:fld>
            <a:endParaRPr lang="en-US"/>
          </a:p>
        </p:txBody>
      </p:sp>
    </p:spTree>
    <p:extLst>
      <p:ext uri="{BB962C8B-B14F-4D97-AF65-F5344CB8AC3E}">
        <p14:creationId xmlns:p14="http://schemas.microsoft.com/office/powerpoint/2010/main" val="11926729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D1ED8-3C9F-0749-91CF-4C82F25CEE19}" type="slidenum">
              <a:rPr lang="en-US" smtClean="0"/>
              <a:t>31</a:t>
            </a:fld>
            <a:endParaRPr lang="en-US"/>
          </a:p>
        </p:txBody>
      </p:sp>
    </p:spTree>
    <p:extLst>
      <p:ext uri="{BB962C8B-B14F-4D97-AF65-F5344CB8AC3E}">
        <p14:creationId xmlns:p14="http://schemas.microsoft.com/office/powerpoint/2010/main" val="1837417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D1ED8-3C9F-0749-91CF-4C82F25CEE19}" type="slidenum">
              <a:rPr lang="en-US" smtClean="0"/>
              <a:t>32</a:t>
            </a:fld>
            <a:endParaRPr lang="en-US"/>
          </a:p>
        </p:txBody>
      </p:sp>
    </p:spTree>
    <p:extLst>
      <p:ext uri="{BB962C8B-B14F-4D97-AF65-F5344CB8AC3E}">
        <p14:creationId xmlns:p14="http://schemas.microsoft.com/office/powerpoint/2010/main" val="1756200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916556-F221-6B4A-941B-C4D5E89A5658}" type="slidenum">
              <a:rPr lang="en-US"/>
              <a:pPr>
                <a:defRPr/>
              </a:pPr>
              <a:t>‹#›</a:t>
            </a:fld>
            <a:endParaRPr lang="en-US"/>
          </a:p>
        </p:txBody>
      </p:sp>
    </p:spTree>
    <p:extLst>
      <p:ext uri="{BB962C8B-B14F-4D97-AF65-F5344CB8AC3E}">
        <p14:creationId xmlns:p14="http://schemas.microsoft.com/office/powerpoint/2010/main" val="1585074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28CDB4-73E0-F449-8197-52C89BA2DCA4}" type="slidenum">
              <a:rPr lang="en-US"/>
              <a:pPr>
                <a:defRPr/>
              </a:pPr>
              <a:t>‹#›</a:t>
            </a:fld>
            <a:endParaRPr lang="en-US"/>
          </a:p>
        </p:txBody>
      </p:sp>
    </p:spTree>
    <p:extLst>
      <p:ext uri="{BB962C8B-B14F-4D97-AF65-F5344CB8AC3E}">
        <p14:creationId xmlns:p14="http://schemas.microsoft.com/office/powerpoint/2010/main" val="2067718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9DF34A-A5BC-3C4A-95B7-3236D14BB8F6}" type="slidenum">
              <a:rPr lang="en-US"/>
              <a:pPr>
                <a:defRPr/>
              </a:pPr>
              <a:t>‹#›</a:t>
            </a:fld>
            <a:endParaRPr lang="en-US"/>
          </a:p>
        </p:txBody>
      </p:sp>
    </p:spTree>
    <p:extLst>
      <p:ext uri="{BB962C8B-B14F-4D97-AF65-F5344CB8AC3E}">
        <p14:creationId xmlns:p14="http://schemas.microsoft.com/office/powerpoint/2010/main" val="1795959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400"/>
            </a:lvl1pPr>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9D3503-C020-CD4B-BF6D-3DAB6B076F74}" type="slidenum">
              <a:rPr lang="en-US"/>
              <a:pPr>
                <a:defRPr/>
              </a:pPr>
              <a:t>‹#›</a:t>
            </a:fld>
            <a:endParaRPr lang="en-US"/>
          </a:p>
        </p:txBody>
      </p:sp>
    </p:spTree>
    <p:extLst>
      <p:ext uri="{BB962C8B-B14F-4D97-AF65-F5344CB8AC3E}">
        <p14:creationId xmlns:p14="http://schemas.microsoft.com/office/powerpoint/2010/main" val="2513774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D2F09D-1D5D-E640-9131-07ADF02E5DC4}" type="slidenum">
              <a:rPr lang="en-US"/>
              <a:pPr>
                <a:defRPr/>
              </a:pPr>
              <a:t>‹#›</a:t>
            </a:fld>
            <a:endParaRPr lang="en-US"/>
          </a:p>
        </p:txBody>
      </p:sp>
    </p:spTree>
    <p:extLst>
      <p:ext uri="{BB962C8B-B14F-4D97-AF65-F5344CB8AC3E}">
        <p14:creationId xmlns:p14="http://schemas.microsoft.com/office/powerpoint/2010/main" val="2046750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2923BF-0F1B-BD4D-9C7C-B519A1AF0029}" type="slidenum">
              <a:rPr lang="en-US"/>
              <a:pPr>
                <a:defRPr/>
              </a:pPr>
              <a:t>‹#›</a:t>
            </a:fld>
            <a:endParaRPr lang="en-US"/>
          </a:p>
        </p:txBody>
      </p:sp>
    </p:spTree>
    <p:extLst>
      <p:ext uri="{BB962C8B-B14F-4D97-AF65-F5344CB8AC3E}">
        <p14:creationId xmlns:p14="http://schemas.microsoft.com/office/powerpoint/2010/main" val="1523570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31F3FB7-4444-5641-9266-5DEED5BD2EE1}" type="slidenum">
              <a:rPr lang="en-US"/>
              <a:pPr>
                <a:defRPr/>
              </a:pPr>
              <a:t>‹#›</a:t>
            </a:fld>
            <a:endParaRPr lang="en-US"/>
          </a:p>
        </p:txBody>
      </p:sp>
    </p:spTree>
    <p:extLst>
      <p:ext uri="{BB962C8B-B14F-4D97-AF65-F5344CB8AC3E}">
        <p14:creationId xmlns:p14="http://schemas.microsoft.com/office/powerpoint/2010/main" val="3338987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8F59828-B2EB-2A4C-A94D-BEA8D363E83B}" type="slidenum">
              <a:rPr lang="en-US"/>
              <a:pPr>
                <a:defRPr/>
              </a:pPr>
              <a:t>‹#›</a:t>
            </a:fld>
            <a:endParaRPr lang="en-US"/>
          </a:p>
        </p:txBody>
      </p:sp>
    </p:spTree>
    <p:extLst>
      <p:ext uri="{BB962C8B-B14F-4D97-AF65-F5344CB8AC3E}">
        <p14:creationId xmlns:p14="http://schemas.microsoft.com/office/powerpoint/2010/main" val="200613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BB3A76C-7820-154F-80CA-E04A29777C4C}" type="slidenum">
              <a:rPr lang="en-US"/>
              <a:pPr>
                <a:defRPr/>
              </a:pPr>
              <a:t>‹#›</a:t>
            </a:fld>
            <a:endParaRPr lang="en-US"/>
          </a:p>
        </p:txBody>
      </p:sp>
    </p:spTree>
    <p:extLst>
      <p:ext uri="{BB962C8B-B14F-4D97-AF65-F5344CB8AC3E}">
        <p14:creationId xmlns:p14="http://schemas.microsoft.com/office/powerpoint/2010/main" val="1880479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7906BB-6978-DD4D-8858-DAC14037CA60}" type="slidenum">
              <a:rPr lang="en-US"/>
              <a:pPr>
                <a:defRPr/>
              </a:pPr>
              <a:t>‹#›</a:t>
            </a:fld>
            <a:endParaRPr lang="en-US"/>
          </a:p>
        </p:txBody>
      </p:sp>
    </p:spTree>
    <p:extLst>
      <p:ext uri="{BB962C8B-B14F-4D97-AF65-F5344CB8AC3E}">
        <p14:creationId xmlns:p14="http://schemas.microsoft.com/office/powerpoint/2010/main" val="4264765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843C49-99BB-A24A-B791-488380824CD9}" type="slidenum">
              <a:rPr lang="en-US"/>
              <a:pPr>
                <a:defRPr/>
              </a:pPr>
              <a:t>‹#›</a:t>
            </a:fld>
            <a:endParaRPr lang="en-US"/>
          </a:p>
        </p:txBody>
      </p:sp>
    </p:spTree>
    <p:extLst>
      <p:ext uri="{BB962C8B-B14F-4D97-AF65-F5344CB8AC3E}">
        <p14:creationId xmlns:p14="http://schemas.microsoft.com/office/powerpoint/2010/main" val="2559781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39D57118-4C32-8A46-AAC1-B8BB302803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000">
          <a:solidFill>
            <a:schemeClr val="tx2"/>
          </a:solidFill>
          <a:latin typeface="Comic Sans MS"/>
          <a:ea typeface="+mj-ea"/>
          <a:cs typeface="Comic Sans M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2800">
          <a:solidFill>
            <a:schemeClr val="tx1"/>
          </a:solidFill>
          <a:latin typeface="Comic Sans MS"/>
          <a:ea typeface="+mn-ea"/>
          <a:cs typeface="Comic Sans MS"/>
        </a:defRPr>
      </a:lvl1pPr>
      <a:lvl2pPr marL="742950" indent="-285750" algn="l" rtl="0" eaLnBrk="0" fontAlgn="base" hangingPunct="0">
        <a:spcBef>
          <a:spcPct val="20000"/>
        </a:spcBef>
        <a:spcAft>
          <a:spcPct val="0"/>
        </a:spcAft>
        <a:buChar char="–"/>
        <a:defRPr sz="2400">
          <a:solidFill>
            <a:schemeClr val="tx1"/>
          </a:solidFill>
          <a:latin typeface="Comic Sans MS"/>
          <a:ea typeface="+mn-ea"/>
          <a:cs typeface="Comic Sans MS"/>
        </a:defRPr>
      </a:lvl2pPr>
      <a:lvl3pPr marL="1143000" indent="-228600" algn="l" rtl="0" eaLnBrk="0" fontAlgn="base" hangingPunct="0">
        <a:spcBef>
          <a:spcPct val="20000"/>
        </a:spcBef>
        <a:spcAft>
          <a:spcPct val="0"/>
        </a:spcAft>
        <a:buChar char="•"/>
        <a:defRPr sz="2000">
          <a:solidFill>
            <a:schemeClr val="tx1"/>
          </a:solidFill>
          <a:latin typeface="Comic Sans MS"/>
          <a:ea typeface="+mn-ea"/>
          <a:cs typeface="Comic Sans MS"/>
        </a:defRPr>
      </a:lvl3pPr>
      <a:lvl4pPr marL="1600200" indent="-228600" algn="l" rtl="0" eaLnBrk="0" fontAlgn="base" hangingPunct="0">
        <a:spcBef>
          <a:spcPct val="20000"/>
        </a:spcBef>
        <a:spcAft>
          <a:spcPct val="0"/>
        </a:spcAft>
        <a:buChar char="–"/>
        <a:defRPr sz="1800">
          <a:solidFill>
            <a:schemeClr val="tx1"/>
          </a:solidFill>
          <a:latin typeface="Comic Sans MS"/>
          <a:ea typeface="+mn-ea"/>
          <a:cs typeface="Comic Sans MS"/>
        </a:defRPr>
      </a:lvl4pPr>
      <a:lvl5pPr marL="2057400" indent="-228600" algn="l" rtl="0" eaLnBrk="0" fontAlgn="base" hangingPunct="0">
        <a:spcBef>
          <a:spcPct val="20000"/>
        </a:spcBef>
        <a:spcAft>
          <a:spcPct val="0"/>
        </a:spcAft>
        <a:buChar char="»"/>
        <a:defRPr sz="1600">
          <a:solidFill>
            <a:schemeClr val="tx1"/>
          </a:solidFill>
          <a:latin typeface="Comic Sans MS"/>
          <a:ea typeface="+mn-ea"/>
          <a:cs typeface="Comic Sans MS"/>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2130425"/>
            <a:ext cx="8458200" cy="1470025"/>
          </a:xfrm>
        </p:spPr>
        <p:txBody>
          <a:bodyPr/>
          <a:lstStyle/>
          <a:p>
            <a:pPr eaLnBrk="1" hangingPunct="1">
              <a:defRPr/>
            </a:pPr>
            <a:r>
              <a:rPr lang="en-US" b="1" dirty="0"/>
              <a:t>Chapter 9</a:t>
            </a:r>
            <a:br>
              <a:rPr lang="en-US" b="1" dirty="0"/>
            </a:br>
            <a:r>
              <a:rPr lang="en-US" b="1" dirty="0" err="1"/>
              <a:t>Viralizing</a:t>
            </a:r>
            <a:r>
              <a:rPr lang="en-US" b="1" dirty="0"/>
              <a:t> Video Clips</a:t>
            </a:r>
            <a:endParaRPr lang="en-US" dirty="0">
              <a:latin typeface="Comic Sans MS" charset="0"/>
              <a:cs typeface="+mj-cs"/>
            </a:endParaRPr>
          </a:p>
        </p:txBody>
      </p:sp>
      <p:sp>
        <p:nvSpPr>
          <p:cNvPr id="2051" name="Rectangle 3"/>
          <p:cNvSpPr>
            <a:spLocks noGrp="1" noChangeArrowheads="1"/>
          </p:cNvSpPr>
          <p:nvPr>
            <p:ph type="subTitle" idx="1"/>
          </p:nvPr>
        </p:nvSpPr>
        <p:spPr/>
        <p:txBody>
          <a:bodyPr/>
          <a:lstStyle/>
          <a:p>
            <a:pPr eaLnBrk="1" hangingPunct="1">
              <a:defRPr/>
            </a:pPr>
            <a:r>
              <a:rPr lang="en-US" dirty="0"/>
              <a:t>How do I </a:t>
            </a:r>
            <a:r>
              <a:rPr lang="en-US" dirty="0" err="1"/>
              <a:t>viralize</a:t>
            </a:r>
            <a:r>
              <a:rPr lang="en-US"/>
              <a:t> a YouTube video?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Popularity</a:t>
            </a:r>
          </a:p>
        </p:txBody>
      </p:sp>
      <p:sp>
        <p:nvSpPr>
          <p:cNvPr id="3" name="Content Placeholder 2"/>
          <p:cNvSpPr>
            <a:spLocks noGrp="1"/>
          </p:cNvSpPr>
          <p:nvPr>
            <p:ph idx="1"/>
          </p:nvPr>
        </p:nvSpPr>
        <p:spPr/>
        <p:txBody>
          <a:bodyPr/>
          <a:lstStyle/>
          <a:p>
            <a:pPr marL="285750" indent="-285750">
              <a:buFont typeface="Arial" charset="0"/>
              <a:buChar char="•"/>
            </a:pPr>
            <a:r>
              <a:rPr lang="en-US" b="1" dirty="0"/>
              <a:t>Models</a:t>
            </a:r>
            <a:r>
              <a:rPr lang="en-US" dirty="0"/>
              <a:t> that have been developed for </a:t>
            </a:r>
            <a:r>
              <a:rPr lang="en-US" b="1" dirty="0">
                <a:solidFill>
                  <a:srgbClr val="0000FF"/>
                </a:solidFill>
              </a:rPr>
              <a:t>information spread </a:t>
            </a:r>
            <a:r>
              <a:rPr lang="en-US" dirty="0"/>
              <a:t>can give insight into why </a:t>
            </a:r>
            <a:r>
              <a:rPr lang="en-US" dirty="0" err="1"/>
              <a:t>viralization</a:t>
            </a:r>
            <a:r>
              <a:rPr lang="en-US" dirty="0"/>
              <a:t> may occur </a:t>
            </a:r>
          </a:p>
          <a:p>
            <a:r>
              <a:rPr lang="en-US" dirty="0"/>
              <a:t>Subjects of </a:t>
            </a:r>
            <a:r>
              <a:rPr lang="en-US" b="1" dirty="0"/>
              <a:t>information spread</a:t>
            </a:r>
          </a:p>
          <a:p>
            <a:pPr lvl="1"/>
            <a:r>
              <a:rPr lang="en-US" dirty="0"/>
              <a:t>models have analyzed </a:t>
            </a:r>
            <a:r>
              <a:rPr lang="en-US" b="1" dirty="0"/>
              <a:t>spread of “items” </a:t>
            </a:r>
            <a:r>
              <a:rPr lang="en-US" dirty="0"/>
              <a:t>– ranging from </a:t>
            </a:r>
            <a:r>
              <a:rPr lang="en-US" u="sng" dirty="0"/>
              <a:t>physical products</a:t>
            </a:r>
            <a:r>
              <a:rPr lang="en-US" dirty="0"/>
              <a:t> to </a:t>
            </a:r>
            <a:r>
              <a:rPr lang="en-US" u="sng" dirty="0"/>
              <a:t>diseases </a:t>
            </a:r>
            <a:r>
              <a:rPr lang="en-US" dirty="0"/>
              <a:t>– </a:t>
            </a:r>
            <a:r>
              <a:rPr lang="en-US" b="1" dirty="0">
                <a:solidFill>
                  <a:srgbClr val="0000FF"/>
                </a:solidFill>
              </a:rPr>
              <a:t>through populations </a:t>
            </a:r>
          </a:p>
          <a:p>
            <a:r>
              <a:rPr lang="en-US" b="1" dirty="0"/>
              <a:t>Factors</a:t>
            </a:r>
            <a:r>
              <a:rPr lang="en-US" dirty="0"/>
              <a:t> that attract people to an item in the first place???</a:t>
            </a:r>
          </a:p>
          <a:p>
            <a:pPr lvl="1"/>
            <a:r>
              <a:rPr lang="en-US" b="1" dirty="0">
                <a:solidFill>
                  <a:srgbClr val="0000FF"/>
                </a:solidFill>
              </a:rPr>
              <a:t>intrinsic value</a:t>
            </a:r>
            <a:r>
              <a:rPr lang="en-US" dirty="0"/>
              <a:t> that the item brings to a person - some may like it, regardless of what others think about it </a:t>
            </a:r>
          </a:p>
          <a:p>
            <a:pPr lvl="1"/>
            <a:r>
              <a:rPr lang="en-US" dirty="0"/>
              <a:t>in many instances, a person’s decision to obtain an item will depend on others</a:t>
            </a:r>
          </a:p>
          <a:p>
            <a:pPr lvl="2"/>
            <a:r>
              <a:rPr lang="en-US" b="1" dirty="0">
                <a:solidFill>
                  <a:srgbClr val="0000FF"/>
                </a:solidFill>
              </a:rPr>
              <a:t>network effect</a:t>
            </a:r>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21966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Effect</a:t>
            </a:r>
          </a:p>
        </p:txBody>
      </p:sp>
      <p:sp>
        <p:nvSpPr>
          <p:cNvPr id="3" name="Content Placeholder 2"/>
          <p:cNvSpPr>
            <a:spLocks noGrp="1"/>
          </p:cNvSpPr>
          <p:nvPr>
            <p:ph idx="1"/>
          </p:nvPr>
        </p:nvSpPr>
        <p:spPr/>
        <p:txBody>
          <a:bodyPr/>
          <a:lstStyle/>
          <a:p>
            <a:r>
              <a:rPr lang="en-US" b="1" dirty="0">
                <a:solidFill>
                  <a:srgbClr val="0000FF"/>
                </a:solidFill>
              </a:rPr>
              <a:t>Network effect</a:t>
            </a:r>
            <a:r>
              <a:rPr lang="en-US" dirty="0"/>
              <a:t> for two reasons</a:t>
            </a:r>
          </a:p>
          <a:p>
            <a:pPr marL="914400" lvl="1" indent="-457200">
              <a:buFont typeface="+mj-lt"/>
              <a:buAutoNum type="arabicPeriod"/>
            </a:pPr>
            <a:r>
              <a:rPr lang="en-US" b="1" dirty="0"/>
              <a:t>value</a:t>
            </a:r>
            <a:r>
              <a:rPr lang="en-US" dirty="0"/>
              <a:t> of service or product may depend on the number of people who use it </a:t>
            </a:r>
          </a:p>
          <a:p>
            <a:pPr lvl="2"/>
            <a:r>
              <a:rPr lang="en-US" dirty="0"/>
              <a:t>examples of phone and </a:t>
            </a:r>
            <a:r>
              <a:rPr lang="en-US" dirty="0" err="1"/>
              <a:t>FaceBook</a:t>
            </a:r>
            <a:endParaRPr lang="en-US" dirty="0"/>
          </a:p>
          <a:p>
            <a:pPr lvl="2"/>
            <a:r>
              <a:rPr lang="en-US" b="1" dirty="0">
                <a:solidFill>
                  <a:srgbClr val="FF0000"/>
                </a:solidFill>
              </a:rPr>
              <a:t>positive network effect </a:t>
            </a:r>
            <a:r>
              <a:rPr lang="en-US" dirty="0"/>
              <a:t>- as more people use them, they become more valuable to each individual </a:t>
            </a:r>
          </a:p>
          <a:p>
            <a:pPr marL="914400" lvl="1" indent="-457200">
              <a:buFont typeface="+mj-lt"/>
              <a:buAutoNum type="arabicPeriod"/>
            </a:pPr>
            <a:r>
              <a:rPr lang="en-US" b="1" dirty="0"/>
              <a:t>knowing</a:t>
            </a:r>
            <a:r>
              <a:rPr lang="en-US" dirty="0"/>
              <a:t> what others think about an item can affect your decision</a:t>
            </a:r>
          </a:p>
          <a:p>
            <a:pPr lvl="2"/>
            <a:r>
              <a:rPr lang="en-US" dirty="0"/>
              <a:t>have you ever watched a movie because your friends told you that it was good, irrespective of whether it is the genre you typically like? </a:t>
            </a:r>
          </a:p>
          <a:p>
            <a:pPr lvl="2"/>
            <a:r>
              <a:rPr lang="en-US" dirty="0"/>
              <a:t>peoples’ opinions and decisions are influenced by others</a:t>
            </a:r>
          </a:p>
          <a:p>
            <a:pPr lvl="2"/>
            <a:r>
              <a:rPr lang="en-US" dirty="0"/>
              <a:t>the crowds are no longer “wise”, because </a:t>
            </a:r>
            <a:r>
              <a:rPr lang="en-US" b="1" dirty="0">
                <a:solidFill>
                  <a:srgbClr val="0000FF"/>
                </a:solidFill>
              </a:rPr>
              <a:t>assumption of independence no longer holds</a:t>
            </a:r>
            <a:r>
              <a:rPr lang="en-US" dirty="0"/>
              <a:t>. What results instead is </a:t>
            </a:r>
            <a:r>
              <a:rPr lang="en-US" b="1" dirty="0"/>
              <a:t>fallacy of crowds</a:t>
            </a:r>
            <a:r>
              <a:rPr lang="en-US" dirty="0"/>
              <a:t> </a:t>
            </a:r>
          </a:p>
          <a:p>
            <a:pPr lvl="2"/>
            <a:endParaRPr lang="en-US" dirty="0"/>
          </a:p>
          <a:p>
            <a:endParaRPr lang="en-US" dirty="0"/>
          </a:p>
        </p:txBody>
      </p:sp>
    </p:spTree>
    <p:extLst>
      <p:ext uri="{BB962C8B-B14F-4D97-AF65-F5344CB8AC3E}">
        <p14:creationId xmlns:p14="http://schemas.microsoft.com/office/powerpoint/2010/main" val="161832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Popularity</a:t>
            </a:r>
          </a:p>
        </p:txBody>
      </p:sp>
      <p:sp>
        <p:nvSpPr>
          <p:cNvPr id="3" name="Content Placeholder 2"/>
          <p:cNvSpPr>
            <a:spLocks noGrp="1"/>
          </p:cNvSpPr>
          <p:nvPr>
            <p:ph idx="1"/>
          </p:nvPr>
        </p:nvSpPr>
        <p:spPr>
          <a:xfrm>
            <a:off x="457200" y="1600201"/>
            <a:ext cx="8229600" cy="2859078"/>
          </a:xfrm>
        </p:spPr>
        <p:txBody>
          <a:bodyPr/>
          <a:lstStyle/>
          <a:p>
            <a:r>
              <a:rPr lang="en-US" sz="2200" dirty="0"/>
              <a:t>Both </a:t>
            </a:r>
            <a:r>
              <a:rPr lang="en-US" sz="2200" b="1" dirty="0">
                <a:solidFill>
                  <a:srgbClr val="0000FF"/>
                </a:solidFill>
              </a:rPr>
              <a:t>intrinsic value </a:t>
            </a:r>
            <a:r>
              <a:rPr lang="en-US" sz="2200" dirty="0"/>
              <a:t>and</a:t>
            </a:r>
            <a:r>
              <a:rPr lang="en-US" sz="2200" b="1" dirty="0">
                <a:solidFill>
                  <a:srgbClr val="0000FF"/>
                </a:solidFill>
              </a:rPr>
              <a:t> network effect</a:t>
            </a:r>
            <a:r>
              <a:rPr lang="en-US" sz="2200" dirty="0"/>
              <a:t> apply to a person’s choosing to watch a video on YouTube </a:t>
            </a:r>
            <a:endParaRPr lang="en-US" sz="2200" b="1" dirty="0">
              <a:solidFill>
                <a:srgbClr val="0000FF"/>
              </a:solidFill>
            </a:endParaRPr>
          </a:p>
          <a:p>
            <a:r>
              <a:rPr lang="en-US" sz="2200" dirty="0"/>
              <a:t>YouTube site itself </a:t>
            </a:r>
            <a:r>
              <a:rPr lang="en-US" sz="2200" b="1" dirty="0">
                <a:solidFill>
                  <a:srgbClr val="0000FF"/>
                </a:solidFill>
              </a:rPr>
              <a:t>does</a:t>
            </a:r>
            <a:r>
              <a:rPr lang="en-US" sz="2200" dirty="0">
                <a:solidFill>
                  <a:srgbClr val="0000FF"/>
                </a:solidFill>
              </a:rPr>
              <a:t> </a:t>
            </a:r>
            <a:r>
              <a:rPr lang="en-US" sz="2200" dirty="0"/>
              <a:t>have a </a:t>
            </a:r>
            <a:r>
              <a:rPr lang="en-US" sz="2200" dirty="0">
                <a:solidFill>
                  <a:srgbClr val="0000FF"/>
                </a:solidFill>
              </a:rPr>
              <a:t>positive network effect</a:t>
            </a:r>
            <a:endParaRPr lang="en-US" sz="2200" dirty="0"/>
          </a:p>
          <a:p>
            <a:r>
              <a:rPr lang="en-US" sz="2200" dirty="0"/>
              <a:t>Which one is more influential?</a:t>
            </a:r>
          </a:p>
        </p:txBody>
      </p:sp>
      <p:pic>
        <p:nvPicPr>
          <p:cNvPr id="4" name="Picture 3"/>
          <p:cNvPicPr>
            <a:picLocks noChangeAspect="1"/>
          </p:cNvPicPr>
          <p:nvPr/>
        </p:nvPicPr>
        <p:blipFill>
          <a:blip r:embed="rId2"/>
          <a:stretch>
            <a:fillRect/>
          </a:stretch>
        </p:blipFill>
        <p:spPr>
          <a:xfrm>
            <a:off x="5062045" y="3862188"/>
            <a:ext cx="3962400" cy="2297723"/>
          </a:xfrm>
          <a:prstGeom prst="rect">
            <a:avLst/>
          </a:prstGeom>
        </p:spPr>
      </p:pic>
      <p:sp>
        <p:nvSpPr>
          <p:cNvPr id="5" name="TextBox 4"/>
          <p:cNvSpPr txBox="1"/>
          <p:nvPr/>
        </p:nvSpPr>
        <p:spPr>
          <a:xfrm>
            <a:off x="852652" y="3221267"/>
            <a:ext cx="4419600" cy="2031325"/>
          </a:xfrm>
          <a:prstGeom prst="rect">
            <a:avLst/>
          </a:prstGeom>
          <a:noFill/>
        </p:spPr>
        <p:txBody>
          <a:bodyPr wrap="square" rtlCol="0">
            <a:spAutoFit/>
          </a:bodyPr>
          <a:lstStyle/>
          <a:p>
            <a:pPr marL="457200" indent="-457200">
              <a:buFont typeface="+mj-lt"/>
              <a:buAutoNum type="arabicPeriod"/>
            </a:pPr>
            <a:r>
              <a:rPr lang="en-US" sz="2100" b="1" dirty="0">
                <a:solidFill>
                  <a:srgbClr val="0000FF"/>
                </a:solidFill>
              </a:rPr>
              <a:t>intrinsic value </a:t>
            </a:r>
            <a:r>
              <a:rPr lang="en-US" sz="2100" dirty="0"/>
              <a:t>of the clip to the person (whether it matches her preferences)</a:t>
            </a:r>
          </a:p>
          <a:p>
            <a:pPr marL="457200" indent="-457200">
              <a:buFont typeface="+mj-lt"/>
              <a:buAutoNum type="arabicPeriod"/>
            </a:pPr>
            <a:r>
              <a:rPr lang="en-US" sz="2100" b="1" dirty="0">
                <a:solidFill>
                  <a:srgbClr val="0000FF"/>
                </a:solidFill>
              </a:rPr>
              <a:t>fallacy of crowds </a:t>
            </a:r>
            <a:r>
              <a:rPr lang="en-US" sz="2100" dirty="0"/>
              <a:t>(whether she sees/knows a lot of other people watching it)</a:t>
            </a:r>
          </a:p>
        </p:txBody>
      </p:sp>
      <p:sp>
        <p:nvSpPr>
          <p:cNvPr id="6" name="TextBox 5"/>
          <p:cNvSpPr txBox="1"/>
          <p:nvPr/>
        </p:nvSpPr>
        <p:spPr>
          <a:xfrm>
            <a:off x="38100" y="5328914"/>
            <a:ext cx="5029200" cy="1661993"/>
          </a:xfrm>
          <a:prstGeom prst="rect">
            <a:avLst/>
          </a:prstGeom>
          <a:noFill/>
        </p:spPr>
        <p:txBody>
          <a:bodyPr wrap="square" rtlCol="0">
            <a:spAutoFit/>
          </a:bodyPr>
          <a:lstStyle/>
          <a:p>
            <a:r>
              <a:rPr lang="en-US" sz="2100" b="1" dirty="0"/>
              <a:t>network effect </a:t>
            </a:r>
            <a:r>
              <a:rPr lang="en-US" sz="2100" dirty="0"/>
              <a:t>that spread video viewing through </a:t>
            </a:r>
            <a:r>
              <a:rPr lang="en-US" sz="2100" b="1" dirty="0">
                <a:solidFill>
                  <a:srgbClr val="0000FF"/>
                </a:solidFill>
              </a:rPr>
              <a:t>population</a:t>
            </a:r>
            <a:r>
              <a:rPr lang="en-US" sz="2100" dirty="0"/>
              <a:t>, and hence has a larger impact on a video going viral </a:t>
            </a:r>
          </a:p>
          <a:p>
            <a:endParaRPr lang="en-US" dirty="0"/>
          </a:p>
        </p:txBody>
      </p:sp>
      <p:cxnSp>
        <p:nvCxnSpPr>
          <p:cNvPr id="8" name="Straight Arrow Connector 7"/>
          <p:cNvCxnSpPr/>
          <p:nvPr/>
        </p:nvCxnSpPr>
        <p:spPr>
          <a:xfrm flipH="1">
            <a:off x="624052" y="4580512"/>
            <a:ext cx="685800" cy="838200"/>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93101C82-2EAB-2048-809C-1526CC550254}"/>
              </a:ext>
            </a:extLst>
          </p:cNvPr>
          <p:cNvSpPr txBox="1"/>
          <p:nvPr/>
        </p:nvSpPr>
        <p:spPr>
          <a:xfrm>
            <a:off x="4724400" y="6368442"/>
            <a:ext cx="4132863" cy="400110"/>
          </a:xfrm>
          <a:prstGeom prst="rect">
            <a:avLst/>
          </a:prstGeom>
          <a:noFill/>
        </p:spPr>
        <p:txBody>
          <a:bodyPr wrap="none" rtlCol="0">
            <a:spAutoFit/>
          </a:bodyPr>
          <a:lstStyle/>
          <a:p>
            <a:r>
              <a:rPr lang="en-US" sz="2000" dirty="0"/>
              <a:t>Need to </a:t>
            </a:r>
            <a:r>
              <a:rPr lang="en-US" sz="2000" b="1" dirty="0">
                <a:solidFill>
                  <a:srgbClr val="485FFF"/>
                </a:solidFill>
              </a:rPr>
              <a:t>quantify</a:t>
            </a:r>
            <a:r>
              <a:rPr lang="en-US" sz="2000" dirty="0"/>
              <a:t> network effect</a:t>
            </a:r>
          </a:p>
        </p:txBody>
      </p:sp>
    </p:spTree>
    <p:extLst>
      <p:ext uri="{BB962C8B-B14F-4D97-AF65-F5344CB8AC3E}">
        <p14:creationId xmlns:p14="http://schemas.microsoft.com/office/powerpoint/2010/main" val="73365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Fallacy of Crowds</a:t>
            </a:r>
          </a:p>
        </p:txBody>
      </p:sp>
      <p:sp>
        <p:nvSpPr>
          <p:cNvPr id="3" name="Content Placeholder 2"/>
          <p:cNvSpPr>
            <a:spLocks noGrp="1"/>
          </p:cNvSpPr>
          <p:nvPr>
            <p:ph idx="1"/>
          </p:nvPr>
        </p:nvSpPr>
        <p:spPr/>
        <p:txBody>
          <a:bodyPr/>
          <a:lstStyle/>
          <a:p>
            <a:r>
              <a:rPr lang="en-US" dirty="0"/>
              <a:t>Quantifying </a:t>
            </a:r>
            <a:r>
              <a:rPr lang="en-US" b="1" dirty="0"/>
              <a:t>network effects </a:t>
            </a:r>
            <a:r>
              <a:rPr lang="en-US" dirty="0"/>
              <a:t>is no easy task </a:t>
            </a:r>
          </a:p>
          <a:p>
            <a:pPr lvl="1"/>
            <a:r>
              <a:rPr lang="en-US" dirty="0"/>
              <a:t>dependent on individual, item, and situation of interest </a:t>
            </a:r>
          </a:p>
          <a:p>
            <a:r>
              <a:rPr lang="en-US" dirty="0"/>
              <a:t>Model for </a:t>
            </a:r>
            <a:r>
              <a:rPr lang="en-US" b="1" dirty="0">
                <a:solidFill>
                  <a:srgbClr val="0000FF"/>
                </a:solidFill>
              </a:rPr>
              <a:t>information cascade </a:t>
            </a:r>
          </a:p>
          <a:p>
            <a:endParaRPr lang="en-US" b="1" dirty="0">
              <a:solidFill>
                <a:srgbClr val="0000FF"/>
              </a:solidFill>
            </a:endParaRPr>
          </a:p>
          <a:p>
            <a:endParaRPr lang="en-US" dirty="0"/>
          </a:p>
        </p:txBody>
      </p:sp>
      <p:pic>
        <p:nvPicPr>
          <p:cNvPr id="4" name="Picture 3"/>
          <p:cNvPicPr>
            <a:picLocks noChangeAspect="1"/>
          </p:cNvPicPr>
          <p:nvPr/>
        </p:nvPicPr>
        <p:blipFill>
          <a:blip r:embed="rId2"/>
          <a:stretch>
            <a:fillRect/>
          </a:stretch>
        </p:blipFill>
        <p:spPr>
          <a:xfrm>
            <a:off x="3352800" y="3002076"/>
            <a:ext cx="5696500" cy="2103323"/>
          </a:xfrm>
          <a:prstGeom prst="rect">
            <a:avLst/>
          </a:prstGeom>
        </p:spPr>
      </p:pic>
      <p:sp>
        <p:nvSpPr>
          <p:cNvPr id="5" name="TextBox 4"/>
          <p:cNvSpPr txBox="1"/>
          <p:nvPr/>
        </p:nvSpPr>
        <p:spPr>
          <a:xfrm>
            <a:off x="228600" y="5210095"/>
            <a:ext cx="8820700" cy="2400657"/>
          </a:xfrm>
          <a:prstGeom prst="rect">
            <a:avLst/>
          </a:prstGeom>
          <a:noFill/>
        </p:spPr>
        <p:txBody>
          <a:bodyPr wrap="square" rtlCol="0">
            <a:spAutoFit/>
          </a:bodyPr>
          <a:lstStyle/>
          <a:p>
            <a:pPr marL="285750" indent="-285750">
              <a:buFont typeface="Arial" charset="0"/>
              <a:buChar char="•"/>
            </a:pPr>
            <a:r>
              <a:rPr lang="en-US" sz="1600" dirty="0"/>
              <a:t>What would you do if you saw someone standing on a street corner looking up at sky? </a:t>
            </a:r>
          </a:p>
          <a:p>
            <a:pPr marL="285750" indent="-285750">
              <a:buFont typeface="Arial" charset="0"/>
              <a:buChar char="•"/>
            </a:pPr>
            <a:r>
              <a:rPr lang="en-US" sz="1600" dirty="0"/>
              <a:t>Thinking the person has nose bleed, and go on with your business </a:t>
            </a:r>
          </a:p>
          <a:p>
            <a:pPr marL="285750" indent="-285750">
              <a:buFont typeface="Arial" charset="0"/>
              <a:buChar char="•"/>
            </a:pPr>
            <a:r>
              <a:rPr lang="en-US" sz="1600" dirty="0"/>
              <a:t>What if you saw </a:t>
            </a:r>
            <a:r>
              <a:rPr lang="en-US" sz="1600" b="1" dirty="0">
                <a:solidFill>
                  <a:srgbClr val="0000FF"/>
                </a:solidFill>
              </a:rPr>
              <a:t>ten</a:t>
            </a:r>
            <a:r>
              <a:rPr lang="en-US" sz="1600" dirty="0">
                <a:solidFill>
                  <a:srgbClr val="0000FF"/>
                </a:solidFill>
              </a:rPr>
              <a:t> </a:t>
            </a:r>
            <a:r>
              <a:rPr lang="en-US" sz="1600" b="1" dirty="0">
                <a:solidFill>
                  <a:srgbClr val="0000FF"/>
                </a:solidFill>
              </a:rPr>
              <a:t>people</a:t>
            </a:r>
            <a:r>
              <a:rPr lang="en-US" sz="1600" dirty="0">
                <a:solidFill>
                  <a:srgbClr val="0000FF"/>
                </a:solidFill>
              </a:rPr>
              <a:t> </a:t>
            </a:r>
            <a:r>
              <a:rPr lang="en-US" sz="1600" dirty="0"/>
              <a:t>standing together looking up at the sky? </a:t>
            </a:r>
          </a:p>
          <a:p>
            <a:pPr marL="285750" indent="-285750">
              <a:buFont typeface="Arial" charset="0"/>
              <a:buChar char="•"/>
            </a:pPr>
            <a:r>
              <a:rPr lang="en-US" sz="1600" dirty="0"/>
              <a:t>Probably stop and look, thinking that something may be wrong</a:t>
            </a:r>
          </a:p>
          <a:p>
            <a:pPr marL="285750" indent="-285750">
              <a:buFont typeface="Arial" charset="0"/>
              <a:buChar char="•"/>
            </a:pPr>
            <a:r>
              <a:rPr lang="en-US" sz="1600" b="1" dirty="0">
                <a:solidFill>
                  <a:srgbClr val="0000FF"/>
                </a:solidFill>
              </a:rPr>
              <a:t>This makes the crowd even bigger</a:t>
            </a:r>
            <a:r>
              <a:rPr lang="en-US" sz="1600" dirty="0"/>
              <a:t>, so the next person passing by will see 11 people, which is even more convincing to stop and look </a:t>
            </a:r>
          </a:p>
          <a:p>
            <a:pPr marL="285750" indent="-285750">
              <a:buFont typeface="Arial" charset="0"/>
              <a:buChar char="•"/>
            </a:pPr>
            <a:endParaRPr lang="en-US" dirty="0"/>
          </a:p>
          <a:p>
            <a:endParaRPr lang="en-US" dirty="0"/>
          </a:p>
          <a:p>
            <a:endParaRPr lang="en-US" dirty="0"/>
          </a:p>
        </p:txBody>
      </p:sp>
      <p:sp>
        <p:nvSpPr>
          <p:cNvPr id="6" name="TextBox 5"/>
          <p:cNvSpPr txBox="1"/>
          <p:nvPr/>
        </p:nvSpPr>
        <p:spPr>
          <a:xfrm>
            <a:off x="94700" y="3447682"/>
            <a:ext cx="3171014" cy="830997"/>
          </a:xfrm>
          <a:prstGeom prst="rect">
            <a:avLst/>
          </a:prstGeom>
          <a:noFill/>
        </p:spPr>
        <p:txBody>
          <a:bodyPr wrap="square" rtlCol="0">
            <a:spAutoFit/>
          </a:bodyPr>
          <a:lstStyle/>
          <a:p>
            <a:r>
              <a:rPr lang="en-US" sz="2400" b="1" dirty="0">
                <a:solidFill>
                  <a:srgbClr val="FF0000"/>
                </a:solidFill>
              </a:rPr>
              <a:t>Example of information cascade</a:t>
            </a:r>
          </a:p>
        </p:txBody>
      </p:sp>
    </p:spTree>
    <p:extLst>
      <p:ext uri="{BB962C8B-B14F-4D97-AF65-F5344CB8AC3E}">
        <p14:creationId xmlns:p14="http://schemas.microsoft.com/office/powerpoint/2010/main" val="190156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Cascade</a:t>
            </a:r>
          </a:p>
        </p:txBody>
      </p:sp>
      <p:sp>
        <p:nvSpPr>
          <p:cNvPr id="3" name="Content Placeholder 2"/>
          <p:cNvSpPr>
            <a:spLocks noGrp="1"/>
          </p:cNvSpPr>
          <p:nvPr>
            <p:ph idx="1"/>
          </p:nvPr>
        </p:nvSpPr>
        <p:spPr/>
        <p:txBody>
          <a:bodyPr/>
          <a:lstStyle/>
          <a:p>
            <a:r>
              <a:rPr lang="en-US" sz="2200" dirty="0"/>
              <a:t>People follow actions of the crowd, and </a:t>
            </a:r>
            <a:r>
              <a:rPr lang="en-US" sz="2200" b="1" dirty="0">
                <a:solidFill>
                  <a:srgbClr val="485FFF"/>
                </a:solidFill>
              </a:rPr>
              <a:t>ignore</a:t>
            </a:r>
            <a:r>
              <a:rPr lang="en-US" sz="2200" dirty="0"/>
              <a:t> their own internal reasoning </a:t>
            </a:r>
          </a:p>
          <a:p>
            <a:r>
              <a:rPr lang="en-US" sz="2200" b="1" dirty="0"/>
              <a:t>Information cascade </a:t>
            </a:r>
            <a:r>
              <a:rPr lang="en-US" sz="2200" dirty="0"/>
              <a:t>arises when </a:t>
            </a:r>
            <a:r>
              <a:rPr lang="en-US" sz="2200" b="1" dirty="0"/>
              <a:t>[independence</a:t>
            </a:r>
            <a:r>
              <a:rPr lang="en-US" sz="2200" dirty="0"/>
              <a:t> </a:t>
            </a:r>
            <a:r>
              <a:rPr lang="en-US" sz="2200" b="1" dirty="0"/>
              <a:t>assumption</a:t>
            </a:r>
            <a:r>
              <a:rPr lang="en-US" sz="2200" dirty="0"/>
              <a:t> about opinions (which is behind the wisdom of crowds) </a:t>
            </a:r>
            <a:r>
              <a:rPr lang="en-US" sz="2200" b="1" dirty="0">
                <a:solidFill>
                  <a:srgbClr val="485FFF"/>
                </a:solidFill>
              </a:rPr>
              <a:t>breaks down</a:t>
            </a:r>
            <a:r>
              <a:rPr lang="en-US" sz="2200" b="1" dirty="0"/>
              <a:t>] </a:t>
            </a:r>
          </a:p>
          <a:p>
            <a:r>
              <a:rPr lang="en-US" sz="2200" dirty="0"/>
              <a:t>Instead of complete independence in decision-making, decisions become </a:t>
            </a:r>
            <a:r>
              <a:rPr lang="en-US" sz="2200" b="1" dirty="0">
                <a:solidFill>
                  <a:srgbClr val="0000FF"/>
                </a:solidFill>
              </a:rPr>
              <a:t>completely dependent on what has happened before</a:t>
            </a:r>
          </a:p>
          <a:p>
            <a:endParaRPr lang="en-US" sz="2200" b="1" dirty="0">
              <a:solidFill>
                <a:srgbClr val="0000FF"/>
              </a:solidFill>
            </a:endParaRPr>
          </a:p>
          <a:p>
            <a:endParaRPr lang="en-US" sz="2200" b="1" dirty="0">
              <a:solidFill>
                <a:srgbClr val="0000FF"/>
              </a:solidFill>
            </a:endParaRPr>
          </a:p>
          <a:p>
            <a:endParaRPr lang="en-US" sz="2200" dirty="0"/>
          </a:p>
          <a:p>
            <a:endParaRPr lang="en-US" sz="2200" dirty="0"/>
          </a:p>
          <a:p>
            <a:r>
              <a:rPr lang="en-US" sz="2200" dirty="0"/>
              <a:t>e.g.:</a:t>
            </a:r>
            <a:r>
              <a:rPr lang="en-US" sz="2200" b="1" dirty="0">
                <a:solidFill>
                  <a:srgbClr val="0000FF"/>
                </a:solidFill>
              </a:rPr>
              <a:t> </a:t>
            </a:r>
            <a:r>
              <a:rPr lang="en-US" sz="2200" dirty="0"/>
              <a:t>stock market bubbles, fashions, Volvo’s epic split, etc.</a:t>
            </a:r>
          </a:p>
          <a:p>
            <a:endParaRPr lang="en-US" dirty="0"/>
          </a:p>
          <a:p>
            <a:endParaRPr lang="en-US" dirty="0"/>
          </a:p>
          <a:p>
            <a:endParaRPr lang="en-US" dirty="0"/>
          </a:p>
        </p:txBody>
      </p:sp>
      <p:grpSp>
        <p:nvGrpSpPr>
          <p:cNvPr id="6" name="Group 5">
            <a:extLst>
              <a:ext uri="{FF2B5EF4-FFF2-40B4-BE49-F238E27FC236}">
                <a16:creationId xmlns:a16="http://schemas.microsoft.com/office/drawing/2014/main" id="{82E3FAFB-8DB3-A346-8C11-274027737E41}"/>
              </a:ext>
            </a:extLst>
          </p:cNvPr>
          <p:cNvGrpSpPr/>
          <p:nvPr/>
        </p:nvGrpSpPr>
        <p:grpSpPr>
          <a:xfrm>
            <a:off x="1676400" y="4419600"/>
            <a:ext cx="7481711" cy="1662628"/>
            <a:chOff x="1676400" y="4419600"/>
            <a:chExt cx="7481711" cy="1662628"/>
          </a:xfrm>
        </p:grpSpPr>
        <p:pic>
          <p:nvPicPr>
            <p:cNvPr id="4" name="Picture 3"/>
            <p:cNvPicPr>
              <a:picLocks noChangeAspect="1"/>
            </p:cNvPicPr>
            <p:nvPr/>
          </p:nvPicPr>
          <p:blipFill>
            <a:blip r:embed="rId2"/>
            <a:stretch>
              <a:fillRect/>
            </a:stretch>
          </p:blipFill>
          <p:spPr>
            <a:xfrm>
              <a:off x="1914445" y="4419600"/>
              <a:ext cx="7243666" cy="1295400"/>
            </a:xfrm>
            <a:prstGeom prst="rect">
              <a:avLst/>
            </a:prstGeom>
          </p:spPr>
        </p:pic>
        <p:sp>
          <p:nvSpPr>
            <p:cNvPr id="5" name="TextBox 4">
              <a:extLst>
                <a:ext uri="{FF2B5EF4-FFF2-40B4-BE49-F238E27FC236}">
                  <a16:creationId xmlns:a16="http://schemas.microsoft.com/office/drawing/2014/main" id="{E235FEEA-D6C7-AB4F-9F78-2802ADB7F535}"/>
                </a:ext>
              </a:extLst>
            </p:cNvPr>
            <p:cNvSpPr txBox="1"/>
            <p:nvPr/>
          </p:nvSpPr>
          <p:spPr>
            <a:xfrm>
              <a:off x="1676400" y="5712896"/>
              <a:ext cx="5426486" cy="369332"/>
            </a:xfrm>
            <a:prstGeom prst="rect">
              <a:avLst/>
            </a:prstGeom>
            <a:noFill/>
          </p:spPr>
          <p:txBody>
            <a:bodyPr wrap="none" rtlCol="0">
              <a:spAutoFit/>
            </a:bodyPr>
            <a:lstStyle/>
            <a:p>
              <a:r>
                <a:rPr lang="en-US" b="1" dirty="0">
                  <a:solidFill>
                    <a:srgbClr val="485FFF"/>
                  </a:solidFill>
                </a:rPr>
                <a:t>Positive feedback in sequential decision making</a:t>
              </a:r>
            </a:p>
          </p:txBody>
        </p:sp>
      </p:grpSp>
    </p:spTree>
    <p:extLst>
      <p:ext uri="{BB962C8B-B14F-4D97-AF65-F5344CB8AC3E}">
        <p14:creationId xmlns:p14="http://schemas.microsoft.com/office/powerpoint/2010/main" val="165041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Cascade</a:t>
            </a:r>
          </a:p>
        </p:txBody>
      </p:sp>
      <p:sp>
        <p:nvSpPr>
          <p:cNvPr id="3" name="Content Placeholder 2"/>
          <p:cNvSpPr>
            <a:spLocks noGrp="1"/>
          </p:cNvSpPr>
          <p:nvPr>
            <p:ph idx="1"/>
          </p:nvPr>
        </p:nvSpPr>
        <p:spPr/>
        <p:txBody>
          <a:bodyPr/>
          <a:lstStyle/>
          <a:p>
            <a:r>
              <a:rPr lang="en-US" dirty="0"/>
              <a:t>You are more likely to stumble upon a video that is </a:t>
            </a:r>
            <a:r>
              <a:rPr lang="en-US" b="1" dirty="0"/>
              <a:t>already popular</a:t>
            </a:r>
            <a:r>
              <a:rPr lang="en-US" dirty="0"/>
              <a:t> </a:t>
            </a:r>
          </a:p>
          <a:p>
            <a:r>
              <a:rPr lang="en-US" dirty="0"/>
              <a:t>Even if the video </a:t>
            </a:r>
            <a:r>
              <a:rPr lang="en-US" b="1" dirty="0"/>
              <a:t>doesn’t</a:t>
            </a:r>
            <a:r>
              <a:rPr lang="en-US" dirty="0"/>
              <a:t> match your taste, you may </a:t>
            </a:r>
            <a:r>
              <a:rPr lang="en-US" b="1" dirty="0"/>
              <a:t>be compelled to </a:t>
            </a:r>
            <a:r>
              <a:rPr lang="en-US" dirty="0"/>
              <a:t>see what it’s all about</a:t>
            </a:r>
          </a:p>
          <a:p>
            <a:r>
              <a:rPr lang="en-US" b="1" dirty="0">
                <a:solidFill>
                  <a:srgbClr val="0000FF"/>
                </a:solidFill>
              </a:rPr>
              <a:t>You might decide to stop viewing it if you don’t like it</a:t>
            </a:r>
            <a:r>
              <a:rPr lang="en-US" dirty="0"/>
              <a:t>, but this will </a:t>
            </a:r>
            <a:r>
              <a:rPr lang="en-US" b="1" dirty="0"/>
              <a:t>still count towards the viewing number </a:t>
            </a:r>
            <a:r>
              <a:rPr lang="en-US" dirty="0"/>
              <a:t>shown next to the video, and partially determines its place on the recommendation page</a:t>
            </a:r>
          </a:p>
          <a:p>
            <a:r>
              <a:rPr lang="en-US" dirty="0"/>
              <a:t>A higher view count will in turn influence more people, and this accumulation keeps on building </a:t>
            </a:r>
          </a:p>
          <a:p>
            <a:endParaRPr lang="en-US" dirty="0"/>
          </a:p>
          <a:p>
            <a:endParaRPr lang="en-US" dirty="0"/>
          </a:p>
        </p:txBody>
      </p:sp>
    </p:spTree>
    <p:extLst>
      <p:ext uri="{BB962C8B-B14F-4D97-AF65-F5344CB8AC3E}">
        <p14:creationId xmlns:p14="http://schemas.microsoft.com/office/powerpoint/2010/main" val="5673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Decision in Sequence</a:t>
            </a:r>
          </a:p>
        </p:txBody>
      </p:sp>
      <p:sp>
        <p:nvSpPr>
          <p:cNvPr id="3" name="Content Placeholder 2"/>
          <p:cNvSpPr>
            <a:spLocks noGrp="1"/>
          </p:cNvSpPr>
          <p:nvPr>
            <p:ph idx="1"/>
          </p:nvPr>
        </p:nvSpPr>
        <p:spPr/>
        <p:txBody>
          <a:bodyPr/>
          <a:lstStyle/>
          <a:p>
            <a:r>
              <a:rPr lang="en-US" sz="2200" dirty="0"/>
              <a:t>What process will eventually trigger an information cascade?</a:t>
            </a:r>
          </a:p>
          <a:p>
            <a:r>
              <a:rPr lang="en-US" sz="2200" dirty="0"/>
              <a:t>Sequential decision making - each person gets a </a:t>
            </a:r>
            <a:r>
              <a:rPr lang="en-US" sz="2200" b="1" dirty="0">
                <a:solidFill>
                  <a:srgbClr val="0000FF"/>
                </a:solidFill>
              </a:rPr>
              <a:t>private</a:t>
            </a:r>
            <a:r>
              <a:rPr lang="en-US" sz="2200" dirty="0">
                <a:solidFill>
                  <a:srgbClr val="0000FF"/>
                </a:solidFill>
              </a:rPr>
              <a:t> </a:t>
            </a:r>
            <a:r>
              <a:rPr lang="en-US" sz="2200" b="1" dirty="0">
                <a:solidFill>
                  <a:srgbClr val="0000FF"/>
                </a:solidFill>
              </a:rPr>
              <a:t>signal</a:t>
            </a:r>
            <a:r>
              <a:rPr lang="en-US" sz="2200" dirty="0">
                <a:solidFill>
                  <a:srgbClr val="0000FF"/>
                </a:solidFill>
              </a:rPr>
              <a:t> </a:t>
            </a:r>
            <a:r>
              <a:rPr lang="en-US" sz="2200" dirty="0"/>
              <a:t>(e.g., my nose starts bleeding) and releases a </a:t>
            </a:r>
            <a:r>
              <a:rPr lang="en-US" sz="2200" b="1" dirty="0">
                <a:solidFill>
                  <a:srgbClr val="0000FF"/>
                </a:solidFill>
              </a:rPr>
              <a:t>public</a:t>
            </a:r>
            <a:r>
              <a:rPr lang="en-US" sz="2200" dirty="0">
                <a:solidFill>
                  <a:srgbClr val="0000FF"/>
                </a:solidFill>
              </a:rPr>
              <a:t> </a:t>
            </a:r>
            <a:r>
              <a:rPr lang="en-US" sz="2200" b="1" dirty="0">
                <a:solidFill>
                  <a:srgbClr val="0000FF"/>
                </a:solidFill>
              </a:rPr>
              <a:t>action</a:t>
            </a:r>
            <a:r>
              <a:rPr lang="en-US" sz="2200" dirty="0">
                <a:solidFill>
                  <a:srgbClr val="0000FF"/>
                </a:solidFill>
              </a:rPr>
              <a:t> </a:t>
            </a:r>
            <a:r>
              <a:rPr lang="en-US" sz="2200" dirty="0"/>
              <a:t>(e.g., tilt my head to the sky) </a:t>
            </a:r>
          </a:p>
          <a:p>
            <a:r>
              <a:rPr lang="en-US" sz="2200" dirty="0"/>
              <a:t>Subsequent users can observe </a:t>
            </a:r>
            <a:r>
              <a:rPr lang="en-US" sz="2200" b="1" dirty="0">
                <a:solidFill>
                  <a:srgbClr val="0000FF"/>
                </a:solidFill>
              </a:rPr>
              <a:t>public</a:t>
            </a:r>
            <a:r>
              <a:rPr lang="en-US" sz="2200" dirty="0">
                <a:solidFill>
                  <a:srgbClr val="0000FF"/>
                </a:solidFill>
              </a:rPr>
              <a:t> </a:t>
            </a:r>
            <a:r>
              <a:rPr lang="en-US" sz="2200" dirty="0"/>
              <a:t>action, but not private signal </a:t>
            </a:r>
          </a:p>
          <a:p>
            <a:r>
              <a:rPr lang="en-US" sz="2200" dirty="0"/>
              <a:t>When there are enough public actions of the same type (e.g., ten people looking at the sky), then all later users will ignore their own private signals and simply follow what others are doing</a:t>
            </a:r>
          </a:p>
          <a:p>
            <a:r>
              <a:rPr lang="en-US" sz="2200" dirty="0"/>
              <a:t>At this point, a cascade has been triggered……….</a:t>
            </a:r>
          </a:p>
          <a:p>
            <a:r>
              <a:rPr lang="en-US" sz="2200" dirty="0"/>
              <a:t>Key question of   ?</a:t>
            </a:r>
          </a:p>
          <a:p>
            <a:pPr lvl="1"/>
            <a:r>
              <a:rPr lang="en-US" sz="2000" dirty="0"/>
              <a:t>how many public actions are enough?</a:t>
            </a:r>
          </a:p>
          <a:p>
            <a:endParaRPr lang="en-US" dirty="0"/>
          </a:p>
          <a:p>
            <a:endParaRPr lang="en-US" dirty="0"/>
          </a:p>
          <a:p>
            <a:endParaRPr lang="en-US" dirty="0"/>
          </a:p>
          <a:p>
            <a:endParaRPr lang="en-US" dirty="0"/>
          </a:p>
          <a:p>
            <a:endParaRPr lang="en-US" dirty="0"/>
          </a:p>
        </p:txBody>
      </p:sp>
      <p:sp>
        <p:nvSpPr>
          <p:cNvPr id="4" name="Oval 3"/>
          <p:cNvSpPr/>
          <p:nvPr/>
        </p:nvSpPr>
        <p:spPr>
          <a:xfrm>
            <a:off x="2819400" y="4038600"/>
            <a:ext cx="1371600" cy="685800"/>
          </a:xfrm>
          <a:prstGeom prst="ellipse">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4A8A75E-AD97-194D-9BA9-FA25AE90134F}"/>
              </a:ext>
            </a:extLst>
          </p:cNvPr>
          <p:cNvCxnSpPr/>
          <p:nvPr/>
        </p:nvCxnSpPr>
        <p:spPr>
          <a:xfrm flipH="1" flipV="1">
            <a:off x="1524000" y="4510882"/>
            <a:ext cx="1524000" cy="175260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30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97432" y="3352800"/>
            <a:ext cx="5539266" cy="990600"/>
          </a:xfrm>
          <a:prstGeom prst="rect">
            <a:avLst/>
          </a:prstGeom>
        </p:spPr>
      </p:pic>
      <p:sp>
        <p:nvSpPr>
          <p:cNvPr id="2" name="Title 1"/>
          <p:cNvSpPr>
            <a:spLocks noGrp="1"/>
          </p:cNvSpPr>
          <p:nvPr>
            <p:ph type="title"/>
          </p:nvPr>
        </p:nvSpPr>
        <p:spPr/>
        <p:txBody>
          <a:bodyPr/>
          <a:lstStyle/>
          <a:p>
            <a:r>
              <a:rPr lang="en-US" dirty="0"/>
              <a:t>Making Decision in Sequence</a:t>
            </a:r>
          </a:p>
        </p:txBody>
      </p:sp>
      <p:sp>
        <p:nvSpPr>
          <p:cNvPr id="3" name="Content Placeholder 2"/>
          <p:cNvSpPr>
            <a:spLocks noGrp="1"/>
          </p:cNvSpPr>
          <p:nvPr>
            <p:ph idx="1"/>
          </p:nvPr>
        </p:nvSpPr>
        <p:spPr>
          <a:xfrm>
            <a:off x="457200" y="1648526"/>
            <a:ext cx="8229600" cy="4525963"/>
          </a:xfrm>
        </p:spPr>
        <p:txBody>
          <a:bodyPr/>
          <a:lstStyle/>
          <a:p>
            <a:r>
              <a:rPr lang="en-US" sz="2000" dirty="0"/>
              <a:t>How many public actions are </a:t>
            </a:r>
            <a:r>
              <a:rPr lang="en-US" sz="2000" b="1" dirty="0"/>
              <a:t>enough</a:t>
            </a:r>
            <a:r>
              <a:rPr lang="en-US" sz="2000" dirty="0"/>
              <a:t> to trigger a cascade depends on situation</a:t>
            </a:r>
          </a:p>
          <a:p>
            <a:pPr lvl="1"/>
            <a:r>
              <a:rPr lang="en-US" sz="1800" dirty="0"/>
              <a:t>probably much harder to get everyone to watch your YouTube video than it is to get people to look up at the sky </a:t>
            </a:r>
          </a:p>
          <a:p>
            <a:r>
              <a:rPr lang="en-US" sz="2000" dirty="0"/>
              <a:t>A cascade can accumulate to a large size through              </a:t>
            </a:r>
            <a:r>
              <a:rPr lang="en-US" sz="2000" b="1" dirty="0">
                <a:solidFill>
                  <a:srgbClr val="0000FF"/>
                </a:solidFill>
              </a:rPr>
              <a:t>positive feedback </a:t>
            </a:r>
          </a:p>
          <a:p>
            <a:endParaRPr lang="en-US" sz="2000" b="1" dirty="0">
              <a:solidFill>
                <a:srgbClr val="0000FF"/>
              </a:solidFill>
            </a:endParaRPr>
          </a:p>
          <a:p>
            <a:endParaRPr lang="en-US" sz="2000" b="1" dirty="0">
              <a:solidFill>
                <a:srgbClr val="0000FF"/>
              </a:solidFill>
            </a:endParaRPr>
          </a:p>
          <a:p>
            <a:pPr lvl="1"/>
            <a:r>
              <a:rPr lang="en-US" sz="1800" dirty="0"/>
              <a:t>more people display the same public action gives the next person more incentive to follow, which makes the group larger, thereby creating more incentive, etc.</a:t>
            </a:r>
          </a:p>
          <a:p>
            <a:pPr lvl="1"/>
            <a:r>
              <a:rPr lang="en-US" sz="1800" dirty="0"/>
              <a:t>positive feedback </a:t>
            </a:r>
            <a:r>
              <a:rPr lang="en-US" sz="1800" b="1" dirty="0">
                <a:solidFill>
                  <a:srgbClr val="0000FF"/>
                </a:solidFill>
              </a:rPr>
              <a:t>feeds off </a:t>
            </a:r>
            <a:r>
              <a:rPr lang="en-US" sz="1800" dirty="0"/>
              <a:t>its own unabated influence, generating more influence, and continues to grows larger </a:t>
            </a:r>
            <a:endParaRPr lang="en-US" sz="1800" b="1" dirty="0">
              <a:solidFill>
                <a:srgbClr val="0000FF"/>
              </a:solidFill>
            </a:endParaRPr>
          </a:p>
          <a:p>
            <a:pPr lvl="1"/>
            <a:endParaRPr lang="en-US" sz="1800" dirty="0"/>
          </a:p>
          <a:p>
            <a:endParaRPr lang="en-US" sz="2000" dirty="0"/>
          </a:p>
          <a:p>
            <a:endParaRPr lang="en-US" sz="2000" b="1" dirty="0">
              <a:solidFill>
                <a:srgbClr val="0000FF"/>
              </a:solidFill>
            </a:endParaRPr>
          </a:p>
          <a:p>
            <a:endParaRPr lang="en-US" sz="2000" dirty="0"/>
          </a:p>
        </p:txBody>
      </p:sp>
    </p:spTree>
    <p:extLst>
      <p:ext uri="{BB962C8B-B14F-4D97-AF65-F5344CB8AC3E}">
        <p14:creationId xmlns:p14="http://schemas.microsoft.com/office/powerpoint/2010/main" val="1922164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Decision in Sequence</a:t>
            </a:r>
          </a:p>
        </p:txBody>
      </p:sp>
      <p:sp>
        <p:nvSpPr>
          <p:cNvPr id="3" name="Content Placeholder 2"/>
          <p:cNvSpPr>
            <a:spLocks noGrp="1"/>
          </p:cNvSpPr>
          <p:nvPr>
            <p:ph idx="1"/>
          </p:nvPr>
        </p:nvSpPr>
        <p:spPr>
          <a:xfrm>
            <a:off x="457200" y="1648526"/>
            <a:ext cx="8229600" cy="4525963"/>
          </a:xfrm>
        </p:spPr>
        <p:txBody>
          <a:bodyPr/>
          <a:lstStyle/>
          <a:p>
            <a:r>
              <a:rPr lang="en-US" sz="2000" dirty="0">
                <a:solidFill>
                  <a:schemeClr val="bg1">
                    <a:lumMod val="95000"/>
                  </a:schemeClr>
                </a:solidFill>
              </a:rPr>
              <a:t>vs. </a:t>
            </a:r>
            <a:r>
              <a:rPr lang="en-US" sz="2000" b="1" dirty="0">
                <a:solidFill>
                  <a:schemeClr val="bg1">
                    <a:lumMod val="95000"/>
                  </a:schemeClr>
                </a:solidFill>
              </a:rPr>
              <a:t>negative feedback</a:t>
            </a:r>
            <a:r>
              <a:rPr lang="en-US" sz="2000" dirty="0">
                <a:solidFill>
                  <a:schemeClr val="bg1">
                    <a:lumMod val="95000"/>
                  </a:schemeClr>
                </a:solidFill>
              </a:rPr>
              <a:t>, which systematically </a:t>
            </a:r>
            <a:r>
              <a:rPr lang="en-US" sz="2000" b="1" dirty="0">
                <a:solidFill>
                  <a:schemeClr val="bg1">
                    <a:lumMod val="95000"/>
                  </a:schemeClr>
                </a:solidFill>
              </a:rPr>
              <a:t>counteract an effect</a:t>
            </a:r>
            <a:r>
              <a:rPr lang="en-US" sz="2000" dirty="0">
                <a:solidFill>
                  <a:schemeClr val="bg1">
                    <a:lumMod val="95000"/>
                  </a:schemeClr>
                </a:solidFill>
              </a:rPr>
              <a:t> to reach an equilibrium in network (through, e.g., distributed power control or usage-based pricing)</a:t>
            </a:r>
          </a:p>
          <a:p>
            <a:r>
              <a:rPr lang="en-US" dirty="0"/>
              <a:t>Is public action “right” or “wrong?”</a:t>
            </a:r>
          </a:p>
          <a:p>
            <a:pPr lvl="1"/>
            <a:r>
              <a:rPr lang="en-US" dirty="0"/>
              <a:t>could be either</a:t>
            </a:r>
          </a:p>
          <a:p>
            <a:pPr lvl="1"/>
            <a:r>
              <a:rPr lang="en-US" dirty="0"/>
              <a:t>“everyone is looking up, but there is nothing of interest in the sky” is </a:t>
            </a:r>
            <a:r>
              <a:rPr lang="en-US" b="1" dirty="0"/>
              <a:t>wrong</a:t>
            </a:r>
            <a:r>
              <a:rPr lang="en-US" dirty="0"/>
              <a:t> → an example of </a:t>
            </a:r>
            <a:r>
              <a:rPr lang="en-US" b="1" dirty="0"/>
              <a:t>fallacy</a:t>
            </a:r>
            <a:r>
              <a:rPr lang="en-US" dirty="0"/>
              <a:t> of crowds</a:t>
            </a:r>
          </a:p>
          <a:p>
            <a:r>
              <a:rPr lang="en-US" dirty="0"/>
              <a:t>Cascade is </a:t>
            </a:r>
            <a:r>
              <a:rPr lang="en-US" b="1" dirty="0">
                <a:solidFill>
                  <a:srgbClr val="0000FF"/>
                </a:solidFill>
              </a:rPr>
              <a:t>fragile</a:t>
            </a:r>
            <a:r>
              <a:rPr lang="en-US" dirty="0"/>
              <a:t>: even if a few private signals are leaked to the public (one person shouts “I am looking up the sky because I have a nosebleed), the cascade can quickly disappear or even reverse direction. Why?</a:t>
            </a:r>
          </a:p>
          <a:p>
            <a:pPr lvl="1"/>
            <a:r>
              <a:rPr lang="en-US" dirty="0"/>
              <a:t>Since people are following the crowd, they </a:t>
            </a:r>
            <a:r>
              <a:rPr lang="en-US" b="1" dirty="0"/>
              <a:t>have little faith </a:t>
            </a:r>
            <a:r>
              <a:rPr lang="en-US" dirty="0"/>
              <a:t>in what they are doing, even though many are doing the same thing </a:t>
            </a:r>
          </a:p>
          <a:p>
            <a:endParaRPr lang="en-US" dirty="0"/>
          </a:p>
          <a:p>
            <a:endParaRPr lang="en-US" sz="2000" dirty="0"/>
          </a:p>
          <a:p>
            <a:endParaRPr lang="en-US" sz="2000" b="1" dirty="0">
              <a:solidFill>
                <a:srgbClr val="0000FF"/>
              </a:solidFill>
            </a:endParaRPr>
          </a:p>
          <a:p>
            <a:endParaRPr lang="en-US" sz="2000" dirty="0"/>
          </a:p>
        </p:txBody>
      </p:sp>
    </p:spTree>
    <p:extLst>
      <p:ext uri="{BB962C8B-B14F-4D97-AF65-F5344CB8AC3E}">
        <p14:creationId xmlns:p14="http://schemas.microsoft.com/office/powerpoint/2010/main" val="176329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Number-guessing </a:t>
            </a:r>
            <a:br>
              <a:rPr lang="en-US" dirty="0"/>
            </a:br>
            <a:r>
              <a:rPr lang="en-US" dirty="0"/>
              <a:t>thought Experiment </a:t>
            </a:r>
          </a:p>
        </p:txBody>
      </p:sp>
      <p:sp>
        <p:nvSpPr>
          <p:cNvPr id="3" name="Content Placeholder 2"/>
          <p:cNvSpPr>
            <a:spLocks noGrp="1"/>
          </p:cNvSpPr>
          <p:nvPr>
            <p:ph idx="1"/>
          </p:nvPr>
        </p:nvSpPr>
        <p:spPr>
          <a:xfrm>
            <a:off x="457200" y="1600201"/>
            <a:ext cx="8229600" cy="2667000"/>
          </a:xfrm>
        </p:spPr>
        <p:txBody>
          <a:bodyPr/>
          <a:lstStyle/>
          <a:p>
            <a:r>
              <a:rPr lang="en-US" sz="1800" dirty="0"/>
              <a:t>A group of people lined up to play a game in which they will </a:t>
            </a:r>
            <a:r>
              <a:rPr lang="en-US" sz="1800" b="1" dirty="0">
                <a:solidFill>
                  <a:srgbClr val="0000FF"/>
                </a:solidFill>
              </a:rPr>
              <a:t>guess</a:t>
            </a:r>
            <a:r>
              <a:rPr lang="en-US" sz="1800" dirty="0"/>
              <a:t> one number</a:t>
            </a:r>
          </a:p>
          <a:p>
            <a:r>
              <a:rPr lang="en-US" sz="1800" dirty="0"/>
              <a:t>The </a:t>
            </a:r>
            <a:r>
              <a:rPr lang="en-US" sz="1800" b="1" dirty="0">
                <a:solidFill>
                  <a:srgbClr val="0000FF"/>
                </a:solidFill>
              </a:rPr>
              <a:t>moderator</a:t>
            </a:r>
            <a:r>
              <a:rPr lang="en-US" sz="1800" dirty="0">
                <a:solidFill>
                  <a:srgbClr val="0000FF"/>
                </a:solidFill>
              </a:rPr>
              <a:t> </a:t>
            </a:r>
            <a:r>
              <a:rPr lang="en-US" sz="1800" dirty="0"/>
              <a:t>has picked either 0 or 1 to be the (single) </a:t>
            </a:r>
            <a:r>
              <a:rPr lang="en-US" sz="1800" b="1" dirty="0">
                <a:solidFill>
                  <a:srgbClr val="0000FF"/>
                </a:solidFill>
              </a:rPr>
              <a:t>true</a:t>
            </a:r>
            <a:r>
              <a:rPr lang="en-US" sz="1800" dirty="0">
                <a:solidFill>
                  <a:srgbClr val="0000FF"/>
                </a:solidFill>
              </a:rPr>
              <a:t> </a:t>
            </a:r>
            <a:r>
              <a:rPr lang="en-US" sz="1800" dirty="0"/>
              <a:t>number</a:t>
            </a:r>
          </a:p>
          <a:p>
            <a:r>
              <a:rPr lang="en-US" sz="1800" dirty="0"/>
              <a:t>One at a time, each person comes up to a blackboard, where she is to write down what she think (guess) the number is </a:t>
            </a:r>
          </a:p>
          <a:p>
            <a:r>
              <a:rPr lang="en-US" sz="1800" dirty="0"/>
              <a:t>The moderator has two cards, one of which has a 0 written on it, and one of which has a 1</a:t>
            </a:r>
          </a:p>
          <a:p>
            <a:endParaRPr lang="en-US" sz="1800" dirty="0"/>
          </a:p>
          <a:p>
            <a:endParaRPr lang="en-US" dirty="0"/>
          </a:p>
        </p:txBody>
      </p:sp>
      <p:sp>
        <p:nvSpPr>
          <p:cNvPr id="6" name="TextBox 5"/>
          <p:cNvSpPr txBox="1"/>
          <p:nvPr/>
        </p:nvSpPr>
        <p:spPr>
          <a:xfrm>
            <a:off x="457200" y="3711476"/>
            <a:ext cx="6324600" cy="2031325"/>
          </a:xfrm>
          <a:prstGeom prst="rect">
            <a:avLst/>
          </a:prstGeom>
          <a:noFill/>
        </p:spPr>
        <p:txBody>
          <a:bodyPr wrap="square" rtlCol="0">
            <a:spAutoFit/>
          </a:bodyPr>
          <a:lstStyle/>
          <a:p>
            <a:pPr marL="285750" indent="-285750">
              <a:buFont typeface="Arial" charset="0"/>
              <a:buChar char="•"/>
            </a:pPr>
            <a:r>
              <a:rPr lang="en-US" dirty="0"/>
              <a:t>When a person comes up, the moderator shows him/her a card, with either 0 or 1 written on it – serving as the person’s </a:t>
            </a:r>
            <a:r>
              <a:rPr lang="en-US" b="1" dirty="0">
                <a:solidFill>
                  <a:srgbClr val="0000FF"/>
                </a:solidFill>
              </a:rPr>
              <a:t>private signal</a:t>
            </a:r>
          </a:p>
          <a:p>
            <a:pPr marL="285750" indent="-285750">
              <a:buFont typeface="Arial" charset="0"/>
              <a:buChar char="•"/>
            </a:pPr>
            <a:r>
              <a:rPr lang="en-US" dirty="0"/>
              <a:t>There’s </a:t>
            </a:r>
            <a:r>
              <a:rPr lang="en-US" b="1" dirty="0"/>
              <a:t>no guarantee</a:t>
            </a:r>
            <a:r>
              <a:rPr lang="en-US" dirty="0"/>
              <a:t> that the number a person is shown will be right, but everyone is told that there’s a </a:t>
            </a:r>
            <a:r>
              <a:rPr lang="en-US" b="1" dirty="0">
                <a:solidFill>
                  <a:srgbClr val="0000FF"/>
                </a:solidFill>
              </a:rPr>
              <a:t>higher chance</a:t>
            </a:r>
            <a:r>
              <a:rPr lang="en-US" dirty="0"/>
              <a:t> that the card they are shown </a:t>
            </a:r>
            <a:r>
              <a:rPr lang="en-US" b="1" dirty="0">
                <a:solidFill>
                  <a:srgbClr val="0000FF"/>
                </a:solidFill>
              </a:rPr>
              <a:t>is right than wrong </a:t>
            </a:r>
            <a:endParaRPr lang="en-US" dirty="0"/>
          </a:p>
        </p:txBody>
      </p:sp>
      <p:sp>
        <p:nvSpPr>
          <p:cNvPr id="4" name="TextBox 3"/>
          <p:cNvSpPr txBox="1"/>
          <p:nvPr/>
        </p:nvSpPr>
        <p:spPr>
          <a:xfrm>
            <a:off x="182217" y="5638800"/>
            <a:ext cx="8779565" cy="1569660"/>
          </a:xfrm>
          <a:prstGeom prst="rect">
            <a:avLst/>
          </a:prstGeom>
          <a:noFill/>
        </p:spPr>
        <p:txBody>
          <a:bodyPr wrap="square" rtlCol="0">
            <a:spAutoFit/>
          </a:bodyPr>
          <a:lstStyle/>
          <a:p>
            <a:r>
              <a:rPr lang="en-US" sz="1200" dirty="0"/>
              <a:t>If the true number is 0, the moderator has a chance, say 80%, of showing the 0 card, 20% of showing the 1 card</a:t>
            </a:r>
          </a:p>
          <a:p>
            <a:r>
              <a:rPr lang="en-US" sz="1200" dirty="0"/>
              <a:t>If the true number is 1, the moderator has a chance, say 80%, of showing the 1 card, 20% of showing the 0 card</a:t>
            </a:r>
          </a:p>
          <a:p>
            <a:endParaRPr lang="en-US" sz="1200" dirty="0"/>
          </a:p>
          <a:p>
            <a:r>
              <a:rPr lang="en-US" sz="1200" dirty="0"/>
              <a:t>Each person’s guess written on blackboard is her </a:t>
            </a:r>
            <a:r>
              <a:rPr lang="en-US" sz="1200" b="1" dirty="0"/>
              <a:t>public action</a:t>
            </a:r>
          </a:p>
          <a:p>
            <a:r>
              <a:rPr lang="en-US" sz="1200" dirty="0"/>
              <a:t>When a person making a guess, she gets to see </a:t>
            </a:r>
            <a:r>
              <a:rPr lang="en-US" sz="1200" b="1" dirty="0"/>
              <a:t>public actions </a:t>
            </a:r>
            <a:r>
              <a:rPr lang="en-US" sz="1200" dirty="0"/>
              <a:t>of everyone who guessed </a:t>
            </a:r>
            <a:r>
              <a:rPr lang="en-US" sz="1200" b="1" dirty="0"/>
              <a:t>before</a:t>
            </a:r>
            <a:r>
              <a:rPr lang="en-US" sz="1200" dirty="0"/>
              <a:t> her, but she does </a:t>
            </a:r>
            <a:r>
              <a:rPr lang="en-US" sz="1200" b="1" dirty="0"/>
              <a:t>not</a:t>
            </a:r>
            <a:r>
              <a:rPr lang="en-US" sz="1200" dirty="0"/>
              <a:t> get to see private signals they were shown </a:t>
            </a:r>
          </a:p>
          <a:p>
            <a:endParaRPr lang="en-US" sz="1200" b="1" dirty="0"/>
          </a:p>
          <a:p>
            <a:endParaRPr lang="en-US" sz="1200" dirty="0"/>
          </a:p>
        </p:txBody>
      </p:sp>
      <p:cxnSp>
        <p:nvCxnSpPr>
          <p:cNvPr id="8" name="Straight Arrow Connector 7"/>
          <p:cNvCxnSpPr/>
          <p:nvPr/>
        </p:nvCxnSpPr>
        <p:spPr>
          <a:xfrm flipH="1">
            <a:off x="533400" y="5257800"/>
            <a:ext cx="228600" cy="457200"/>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grpSp>
        <p:nvGrpSpPr>
          <p:cNvPr id="33" name="Group 32">
            <a:extLst>
              <a:ext uri="{FF2B5EF4-FFF2-40B4-BE49-F238E27FC236}">
                <a16:creationId xmlns:a16="http://schemas.microsoft.com/office/drawing/2014/main" id="{963A666B-0659-A44A-98FD-0B98FCDBE8E2}"/>
              </a:ext>
            </a:extLst>
          </p:cNvPr>
          <p:cNvGrpSpPr/>
          <p:nvPr/>
        </p:nvGrpSpPr>
        <p:grpSpPr>
          <a:xfrm>
            <a:off x="7218862" y="3696428"/>
            <a:ext cx="983103" cy="1688718"/>
            <a:chOff x="7218862" y="3696428"/>
            <a:chExt cx="983103" cy="1688718"/>
          </a:xfrm>
        </p:grpSpPr>
        <p:grpSp>
          <p:nvGrpSpPr>
            <p:cNvPr id="10" name="Group 9">
              <a:extLst>
                <a:ext uri="{FF2B5EF4-FFF2-40B4-BE49-F238E27FC236}">
                  <a16:creationId xmlns:a16="http://schemas.microsoft.com/office/drawing/2014/main" id="{761DE697-ADCE-7D44-81C5-C81F8DD6AA2B}"/>
                </a:ext>
              </a:extLst>
            </p:cNvPr>
            <p:cNvGrpSpPr/>
            <p:nvPr/>
          </p:nvGrpSpPr>
          <p:grpSpPr>
            <a:xfrm>
              <a:off x="7876235" y="3709497"/>
              <a:ext cx="325730" cy="369332"/>
              <a:chOff x="7876235" y="3709497"/>
              <a:chExt cx="325730" cy="369332"/>
            </a:xfrm>
          </p:grpSpPr>
          <p:sp>
            <p:nvSpPr>
              <p:cNvPr id="7" name="Rectangle 6">
                <a:extLst>
                  <a:ext uri="{FF2B5EF4-FFF2-40B4-BE49-F238E27FC236}">
                    <a16:creationId xmlns:a16="http://schemas.microsoft.com/office/drawing/2014/main" id="{F5DB4DC6-61CF-5749-80DF-5D04E8859FC3}"/>
                  </a:ext>
                </a:extLst>
              </p:cNvPr>
              <p:cNvSpPr/>
              <p:nvPr/>
            </p:nvSpPr>
            <p:spPr>
              <a:xfrm>
                <a:off x="7924800" y="3711476"/>
                <a:ext cx="228600" cy="3271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6E4F051-7177-7842-BB5C-947BC9634640}"/>
                  </a:ext>
                </a:extLst>
              </p:cNvPr>
              <p:cNvSpPr txBox="1"/>
              <p:nvPr/>
            </p:nvSpPr>
            <p:spPr>
              <a:xfrm>
                <a:off x="7876235" y="3709497"/>
                <a:ext cx="325730" cy="369332"/>
              </a:xfrm>
              <a:prstGeom prst="rect">
                <a:avLst/>
              </a:prstGeom>
              <a:noFill/>
            </p:spPr>
            <p:txBody>
              <a:bodyPr wrap="none" rtlCol="0">
                <a:spAutoFit/>
              </a:bodyPr>
              <a:lstStyle/>
              <a:p>
                <a:r>
                  <a:rPr lang="en-US" dirty="0"/>
                  <a:t>0</a:t>
                </a:r>
              </a:p>
            </p:txBody>
          </p:sp>
        </p:grpSp>
        <p:grpSp>
          <p:nvGrpSpPr>
            <p:cNvPr id="11" name="Group 10">
              <a:extLst>
                <a:ext uri="{FF2B5EF4-FFF2-40B4-BE49-F238E27FC236}">
                  <a16:creationId xmlns:a16="http://schemas.microsoft.com/office/drawing/2014/main" id="{9D3E97C4-3386-7342-B4EF-B73A72259268}"/>
                </a:ext>
              </a:extLst>
            </p:cNvPr>
            <p:cNvGrpSpPr/>
            <p:nvPr/>
          </p:nvGrpSpPr>
          <p:grpSpPr>
            <a:xfrm>
              <a:off x="7876235" y="4121140"/>
              <a:ext cx="288862" cy="369332"/>
              <a:chOff x="7876235" y="3709497"/>
              <a:chExt cx="288862" cy="369332"/>
            </a:xfrm>
          </p:grpSpPr>
          <p:sp>
            <p:nvSpPr>
              <p:cNvPr id="12" name="Rectangle 11">
                <a:extLst>
                  <a:ext uri="{FF2B5EF4-FFF2-40B4-BE49-F238E27FC236}">
                    <a16:creationId xmlns:a16="http://schemas.microsoft.com/office/drawing/2014/main" id="{C838A972-0AB0-1D4C-B1C1-9F1A0AF8F342}"/>
                  </a:ext>
                </a:extLst>
              </p:cNvPr>
              <p:cNvSpPr/>
              <p:nvPr/>
            </p:nvSpPr>
            <p:spPr>
              <a:xfrm>
                <a:off x="7924800" y="3711476"/>
                <a:ext cx="228600" cy="3271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D536CEF-0FAD-5D42-B4F1-E8E1B36A2496}"/>
                  </a:ext>
                </a:extLst>
              </p:cNvPr>
              <p:cNvSpPr txBox="1"/>
              <p:nvPr/>
            </p:nvSpPr>
            <p:spPr>
              <a:xfrm>
                <a:off x="7876235" y="3709497"/>
                <a:ext cx="288862" cy="369332"/>
              </a:xfrm>
              <a:prstGeom prst="rect">
                <a:avLst/>
              </a:prstGeom>
              <a:noFill/>
            </p:spPr>
            <p:txBody>
              <a:bodyPr wrap="none" rtlCol="0">
                <a:spAutoFit/>
              </a:bodyPr>
              <a:lstStyle/>
              <a:p>
                <a:r>
                  <a:rPr lang="en-US" dirty="0"/>
                  <a:t>1</a:t>
                </a:r>
              </a:p>
            </p:txBody>
          </p:sp>
        </p:grpSp>
        <p:sp>
          <p:nvSpPr>
            <p:cNvPr id="14" name="TextBox 13">
              <a:extLst>
                <a:ext uri="{FF2B5EF4-FFF2-40B4-BE49-F238E27FC236}">
                  <a16:creationId xmlns:a16="http://schemas.microsoft.com/office/drawing/2014/main" id="{103C4649-760A-1F44-8263-A5B6E90DF567}"/>
                </a:ext>
              </a:extLst>
            </p:cNvPr>
            <p:cNvSpPr txBox="1"/>
            <p:nvPr/>
          </p:nvSpPr>
          <p:spPr>
            <a:xfrm>
              <a:off x="7228535" y="3928558"/>
              <a:ext cx="325730" cy="369332"/>
            </a:xfrm>
            <a:prstGeom prst="rect">
              <a:avLst/>
            </a:prstGeom>
            <a:noFill/>
          </p:spPr>
          <p:txBody>
            <a:bodyPr wrap="none" rtlCol="0">
              <a:spAutoFit/>
            </a:bodyPr>
            <a:lstStyle/>
            <a:p>
              <a:r>
                <a:rPr lang="en-US" dirty="0"/>
                <a:t>0</a:t>
              </a:r>
            </a:p>
          </p:txBody>
        </p:sp>
        <p:cxnSp>
          <p:nvCxnSpPr>
            <p:cNvPr id="16" name="Straight Arrow Connector 15">
              <a:extLst>
                <a:ext uri="{FF2B5EF4-FFF2-40B4-BE49-F238E27FC236}">
                  <a16:creationId xmlns:a16="http://schemas.microsoft.com/office/drawing/2014/main" id="{AC56B931-FEA7-4A43-9485-799ED017EECD}"/>
                </a:ext>
              </a:extLst>
            </p:cNvPr>
            <p:cNvCxnSpPr>
              <a:cxnSpLocks/>
            </p:cNvCxnSpPr>
            <p:nvPr/>
          </p:nvCxnSpPr>
          <p:spPr>
            <a:xfrm flipV="1">
              <a:off x="7529983" y="3819539"/>
              <a:ext cx="321970" cy="2190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5745D316-512F-D24B-89D9-591F99C75DDB}"/>
                </a:ext>
              </a:extLst>
            </p:cNvPr>
            <p:cNvCxnSpPr>
              <a:cxnSpLocks/>
            </p:cNvCxnSpPr>
            <p:nvPr/>
          </p:nvCxnSpPr>
          <p:spPr>
            <a:xfrm>
              <a:off x="7529983" y="4112880"/>
              <a:ext cx="321970" cy="2190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3B3FE262-B627-BD44-AA87-635B983B75B5}"/>
                </a:ext>
              </a:extLst>
            </p:cNvPr>
            <p:cNvSpPr txBox="1"/>
            <p:nvPr/>
          </p:nvSpPr>
          <p:spPr>
            <a:xfrm>
              <a:off x="7354769" y="3696428"/>
              <a:ext cx="447558" cy="246221"/>
            </a:xfrm>
            <a:prstGeom prst="rect">
              <a:avLst/>
            </a:prstGeom>
            <a:noFill/>
          </p:spPr>
          <p:txBody>
            <a:bodyPr wrap="none" rtlCol="0">
              <a:spAutoFit/>
            </a:bodyPr>
            <a:lstStyle/>
            <a:p>
              <a:r>
                <a:rPr lang="en-US" sz="1000" dirty="0"/>
                <a:t>80%</a:t>
              </a:r>
            </a:p>
          </p:txBody>
        </p:sp>
        <p:sp>
          <p:nvSpPr>
            <p:cNvPr id="21" name="TextBox 20">
              <a:extLst>
                <a:ext uri="{FF2B5EF4-FFF2-40B4-BE49-F238E27FC236}">
                  <a16:creationId xmlns:a16="http://schemas.microsoft.com/office/drawing/2014/main" id="{94D6962B-2A84-6F45-A9BC-3E759CC46FD8}"/>
                </a:ext>
              </a:extLst>
            </p:cNvPr>
            <p:cNvSpPr txBox="1"/>
            <p:nvPr/>
          </p:nvSpPr>
          <p:spPr>
            <a:xfrm>
              <a:off x="7364442" y="4208830"/>
              <a:ext cx="447558" cy="246221"/>
            </a:xfrm>
            <a:prstGeom prst="rect">
              <a:avLst/>
            </a:prstGeom>
            <a:noFill/>
          </p:spPr>
          <p:txBody>
            <a:bodyPr wrap="none" rtlCol="0">
              <a:spAutoFit/>
            </a:bodyPr>
            <a:lstStyle/>
            <a:p>
              <a:r>
                <a:rPr lang="en-US" sz="1000" dirty="0"/>
                <a:t>20%</a:t>
              </a:r>
            </a:p>
          </p:txBody>
        </p:sp>
        <p:grpSp>
          <p:nvGrpSpPr>
            <p:cNvPr id="22" name="Group 21">
              <a:extLst>
                <a:ext uri="{FF2B5EF4-FFF2-40B4-BE49-F238E27FC236}">
                  <a16:creationId xmlns:a16="http://schemas.microsoft.com/office/drawing/2014/main" id="{B074D3DF-FC2B-B94F-805F-1AE683D2DF0F}"/>
                </a:ext>
              </a:extLst>
            </p:cNvPr>
            <p:cNvGrpSpPr/>
            <p:nvPr/>
          </p:nvGrpSpPr>
          <p:grpSpPr>
            <a:xfrm>
              <a:off x="7866562" y="4604171"/>
              <a:ext cx="288862" cy="369332"/>
              <a:chOff x="7876235" y="3709497"/>
              <a:chExt cx="288862" cy="369332"/>
            </a:xfrm>
          </p:grpSpPr>
          <p:sp>
            <p:nvSpPr>
              <p:cNvPr id="23" name="Rectangle 22">
                <a:extLst>
                  <a:ext uri="{FF2B5EF4-FFF2-40B4-BE49-F238E27FC236}">
                    <a16:creationId xmlns:a16="http://schemas.microsoft.com/office/drawing/2014/main" id="{1D577356-11E9-764F-B2DB-C3C3BA35D2E9}"/>
                  </a:ext>
                </a:extLst>
              </p:cNvPr>
              <p:cNvSpPr/>
              <p:nvPr/>
            </p:nvSpPr>
            <p:spPr>
              <a:xfrm>
                <a:off x="7924800" y="3711476"/>
                <a:ext cx="228600" cy="3271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A99CABB-2FA4-A04B-952A-793BBA1C366A}"/>
                  </a:ext>
                </a:extLst>
              </p:cNvPr>
              <p:cNvSpPr txBox="1"/>
              <p:nvPr/>
            </p:nvSpPr>
            <p:spPr>
              <a:xfrm>
                <a:off x="7876235" y="3709497"/>
                <a:ext cx="288862" cy="369332"/>
              </a:xfrm>
              <a:prstGeom prst="rect">
                <a:avLst/>
              </a:prstGeom>
              <a:noFill/>
            </p:spPr>
            <p:txBody>
              <a:bodyPr wrap="none" rtlCol="0">
                <a:spAutoFit/>
              </a:bodyPr>
              <a:lstStyle/>
              <a:p>
                <a:r>
                  <a:rPr lang="en-US" dirty="0"/>
                  <a:t>1</a:t>
                </a:r>
              </a:p>
            </p:txBody>
          </p:sp>
        </p:grpSp>
        <p:grpSp>
          <p:nvGrpSpPr>
            <p:cNvPr id="25" name="Group 24">
              <a:extLst>
                <a:ext uri="{FF2B5EF4-FFF2-40B4-BE49-F238E27FC236}">
                  <a16:creationId xmlns:a16="http://schemas.microsoft.com/office/drawing/2014/main" id="{A8768ACD-DF58-AF4D-B78B-077BDD2611C6}"/>
                </a:ext>
              </a:extLst>
            </p:cNvPr>
            <p:cNvGrpSpPr/>
            <p:nvPr/>
          </p:nvGrpSpPr>
          <p:grpSpPr>
            <a:xfrm>
              <a:off x="7866562" y="5015814"/>
              <a:ext cx="325730" cy="369332"/>
              <a:chOff x="7876235" y="3709497"/>
              <a:chExt cx="325730" cy="369332"/>
            </a:xfrm>
          </p:grpSpPr>
          <p:sp>
            <p:nvSpPr>
              <p:cNvPr id="26" name="Rectangle 25">
                <a:extLst>
                  <a:ext uri="{FF2B5EF4-FFF2-40B4-BE49-F238E27FC236}">
                    <a16:creationId xmlns:a16="http://schemas.microsoft.com/office/drawing/2014/main" id="{466D8EEC-1FCA-E046-BECF-161C28075528}"/>
                  </a:ext>
                </a:extLst>
              </p:cNvPr>
              <p:cNvSpPr/>
              <p:nvPr/>
            </p:nvSpPr>
            <p:spPr>
              <a:xfrm>
                <a:off x="7924800" y="3711476"/>
                <a:ext cx="228600" cy="3271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9EC8FE4-5C17-D74E-A019-EA68F90CFEF6}"/>
                  </a:ext>
                </a:extLst>
              </p:cNvPr>
              <p:cNvSpPr txBox="1"/>
              <p:nvPr/>
            </p:nvSpPr>
            <p:spPr>
              <a:xfrm>
                <a:off x="7876235" y="3709497"/>
                <a:ext cx="325730" cy="369332"/>
              </a:xfrm>
              <a:prstGeom prst="rect">
                <a:avLst/>
              </a:prstGeom>
              <a:noFill/>
            </p:spPr>
            <p:txBody>
              <a:bodyPr wrap="none" rtlCol="0">
                <a:spAutoFit/>
              </a:bodyPr>
              <a:lstStyle/>
              <a:p>
                <a:r>
                  <a:rPr lang="en-US" dirty="0"/>
                  <a:t>0</a:t>
                </a:r>
              </a:p>
            </p:txBody>
          </p:sp>
        </p:grpSp>
        <p:sp>
          <p:nvSpPr>
            <p:cNvPr id="28" name="TextBox 27">
              <a:extLst>
                <a:ext uri="{FF2B5EF4-FFF2-40B4-BE49-F238E27FC236}">
                  <a16:creationId xmlns:a16="http://schemas.microsoft.com/office/drawing/2014/main" id="{E292F26F-CB01-EB4B-B531-739D48C0A3C1}"/>
                </a:ext>
              </a:extLst>
            </p:cNvPr>
            <p:cNvSpPr txBox="1"/>
            <p:nvPr/>
          </p:nvSpPr>
          <p:spPr>
            <a:xfrm>
              <a:off x="7218862" y="4823232"/>
              <a:ext cx="288862" cy="369332"/>
            </a:xfrm>
            <a:prstGeom prst="rect">
              <a:avLst/>
            </a:prstGeom>
            <a:noFill/>
          </p:spPr>
          <p:txBody>
            <a:bodyPr wrap="none" rtlCol="0">
              <a:spAutoFit/>
            </a:bodyPr>
            <a:lstStyle/>
            <a:p>
              <a:r>
                <a:rPr lang="en-US" dirty="0"/>
                <a:t>1</a:t>
              </a:r>
            </a:p>
          </p:txBody>
        </p:sp>
        <p:cxnSp>
          <p:nvCxnSpPr>
            <p:cNvPr id="29" name="Straight Arrow Connector 28">
              <a:extLst>
                <a:ext uri="{FF2B5EF4-FFF2-40B4-BE49-F238E27FC236}">
                  <a16:creationId xmlns:a16="http://schemas.microsoft.com/office/drawing/2014/main" id="{E74C965C-F57D-FD44-8D1D-613150471C65}"/>
                </a:ext>
              </a:extLst>
            </p:cNvPr>
            <p:cNvCxnSpPr>
              <a:cxnSpLocks/>
            </p:cNvCxnSpPr>
            <p:nvPr/>
          </p:nvCxnSpPr>
          <p:spPr>
            <a:xfrm flipV="1">
              <a:off x="7520310" y="4714213"/>
              <a:ext cx="321970" cy="2190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604E2873-F6CD-0F4E-AEBE-DF8A0078DA65}"/>
                </a:ext>
              </a:extLst>
            </p:cNvPr>
            <p:cNvCxnSpPr>
              <a:cxnSpLocks/>
            </p:cNvCxnSpPr>
            <p:nvPr/>
          </p:nvCxnSpPr>
          <p:spPr>
            <a:xfrm>
              <a:off x="7520310" y="5007554"/>
              <a:ext cx="321970" cy="2190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8748845E-F614-7047-BAFE-565A3290F7D3}"/>
                </a:ext>
              </a:extLst>
            </p:cNvPr>
            <p:cNvSpPr txBox="1"/>
            <p:nvPr/>
          </p:nvSpPr>
          <p:spPr>
            <a:xfrm>
              <a:off x="7345096" y="4591102"/>
              <a:ext cx="447558" cy="246221"/>
            </a:xfrm>
            <a:prstGeom prst="rect">
              <a:avLst/>
            </a:prstGeom>
            <a:noFill/>
          </p:spPr>
          <p:txBody>
            <a:bodyPr wrap="none" rtlCol="0">
              <a:spAutoFit/>
            </a:bodyPr>
            <a:lstStyle/>
            <a:p>
              <a:r>
                <a:rPr lang="en-US" sz="1000" dirty="0"/>
                <a:t>80%</a:t>
              </a:r>
            </a:p>
          </p:txBody>
        </p:sp>
        <p:sp>
          <p:nvSpPr>
            <p:cNvPr id="32" name="TextBox 31">
              <a:extLst>
                <a:ext uri="{FF2B5EF4-FFF2-40B4-BE49-F238E27FC236}">
                  <a16:creationId xmlns:a16="http://schemas.microsoft.com/office/drawing/2014/main" id="{78961CE3-4B24-1C4D-AA7C-B548ADFD95C1}"/>
                </a:ext>
              </a:extLst>
            </p:cNvPr>
            <p:cNvSpPr txBox="1"/>
            <p:nvPr/>
          </p:nvSpPr>
          <p:spPr>
            <a:xfrm>
              <a:off x="7354769" y="5103504"/>
              <a:ext cx="447558" cy="246221"/>
            </a:xfrm>
            <a:prstGeom prst="rect">
              <a:avLst/>
            </a:prstGeom>
            <a:noFill/>
          </p:spPr>
          <p:txBody>
            <a:bodyPr wrap="none" rtlCol="0">
              <a:spAutoFit/>
            </a:bodyPr>
            <a:lstStyle/>
            <a:p>
              <a:r>
                <a:rPr lang="en-US" sz="1000" dirty="0"/>
                <a:t>20%</a:t>
              </a:r>
            </a:p>
          </p:txBody>
        </p:sp>
      </p:grpSp>
    </p:spTree>
    <p:extLst>
      <p:ext uri="{BB962C8B-B14F-4D97-AF65-F5344CB8AC3E}">
        <p14:creationId xmlns:p14="http://schemas.microsoft.com/office/powerpoint/2010/main" val="109483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dirty="0"/>
              <a:t>YouTube dominates the market of </a:t>
            </a:r>
            <a:r>
              <a:rPr lang="en-US" b="1" dirty="0">
                <a:solidFill>
                  <a:srgbClr val="0000FF"/>
                </a:solidFill>
              </a:rPr>
              <a:t>user-generated video content</a:t>
            </a:r>
            <a:r>
              <a:rPr lang="en-US" b="1" dirty="0"/>
              <a:t> </a:t>
            </a:r>
          </a:p>
          <a:p>
            <a:r>
              <a:rPr lang="en-US" b="1" dirty="0" err="1">
                <a:solidFill>
                  <a:srgbClr val="0000FF"/>
                </a:solidFill>
              </a:rPr>
              <a:t>Viralization</a:t>
            </a:r>
            <a:endParaRPr lang="en-US" dirty="0"/>
          </a:p>
          <a:p>
            <a:pPr lvl="1"/>
            <a:r>
              <a:rPr lang="en-US" dirty="0"/>
              <a:t>what exactly does it take for a video to become </a:t>
            </a:r>
            <a:r>
              <a:rPr lang="en-US" b="1" dirty="0">
                <a:solidFill>
                  <a:srgbClr val="FF0000"/>
                </a:solidFill>
              </a:rPr>
              <a:t>viral</a:t>
            </a:r>
          </a:p>
          <a:p>
            <a:pPr lvl="1"/>
            <a:r>
              <a:rPr lang="en-US" b="1" dirty="0"/>
              <a:t>YouTube viewing </a:t>
            </a:r>
            <a:r>
              <a:rPr lang="en-US" dirty="0"/>
              <a:t>is an example of [</a:t>
            </a:r>
            <a:r>
              <a:rPr lang="en-US" b="1" dirty="0">
                <a:solidFill>
                  <a:srgbClr val="0000FF"/>
                </a:solidFill>
              </a:rPr>
              <a:t>information spread </a:t>
            </a:r>
            <a:r>
              <a:rPr lang="en-US" dirty="0"/>
              <a:t>creates</a:t>
            </a:r>
            <a:r>
              <a:rPr lang="en-US" b="1" dirty="0">
                <a:solidFill>
                  <a:srgbClr val="0000FF"/>
                </a:solidFill>
              </a:rPr>
              <a:t> dependencies</a:t>
            </a:r>
            <a:r>
              <a:rPr lang="en-US" dirty="0"/>
              <a:t>]</a:t>
            </a:r>
          </a:p>
          <a:p>
            <a:endParaRPr lang="en-US" dirty="0"/>
          </a:p>
          <a:p>
            <a:endParaRPr lang="en-US" dirty="0"/>
          </a:p>
        </p:txBody>
      </p:sp>
    </p:spTree>
    <p:extLst>
      <p:ext uri="{BB962C8B-B14F-4D97-AF65-F5344CB8AC3E}">
        <p14:creationId xmlns:p14="http://schemas.microsoft.com/office/powerpoint/2010/main" val="84454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Number-Guessing </a:t>
            </a:r>
            <a:br>
              <a:rPr lang="en-US" dirty="0"/>
            </a:br>
            <a:r>
              <a:rPr lang="en-US" dirty="0"/>
              <a:t>thought Experiment </a:t>
            </a:r>
          </a:p>
        </p:txBody>
      </p:sp>
      <p:sp>
        <p:nvSpPr>
          <p:cNvPr id="3" name="Content Placeholder 2"/>
          <p:cNvSpPr>
            <a:spLocks noGrp="1"/>
          </p:cNvSpPr>
          <p:nvPr>
            <p:ph idx="1"/>
          </p:nvPr>
        </p:nvSpPr>
        <p:spPr>
          <a:xfrm>
            <a:off x="457200" y="1600200"/>
            <a:ext cx="8229600" cy="4525963"/>
          </a:xfrm>
          <a:ln/>
        </p:spPr>
        <p:style>
          <a:lnRef idx="2">
            <a:schemeClr val="accent3"/>
          </a:lnRef>
          <a:fillRef idx="1">
            <a:schemeClr val="lt1"/>
          </a:fillRef>
          <a:effectRef idx="0">
            <a:schemeClr val="accent3"/>
          </a:effectRef>
          <a:fontRef idx="minor">
            <a:schemeClr val="dk1"/>
          </a:fontRef>
        </p:style>
        <p:txBody>
          <a:bodyPr/>
          <a:lstStyle/>
          <a:p>
            <a:r>
              <a:rPr lang="en-US" sz="2000" dirty="0">
                <a:latin typeface="Comic Sans MS" charset="0"/>
                <a:ea typeface="Comic Sans MS" charset="0"/>
                <a:cs typeface="Comic Sans MS" charset="0"/>
              </a:rPr>
              <a:t>Consider </a:t>
            </a:r>
            <a:r>
              <a:rPr lang="en-US" sz="2000" b="1" dirty="0">
                <a:solidFill>
                  <a:srgbClr val="C00000"/>
                </a:solidFill>
                <a:latin typeface="Comic Sans MS" charset="0"/>
                <a:ea typeface="Comic Sans MS" charset="0"/>
                <a:cs typeface="Comic Sans MS" charset="0"/>
              </a:rPr>
              <a:t>1</a:t>
            </a:r>
            <a:r>
              <a:rPr lang="en-US" sz="2000" b="1" baseline="30000" dirty="0">
                <a:solidFill>
                  <a:srgbClr val="C00000"/>
                </a:solidFill>
                <a:latin typeface="Comic Sans MS" charset="0"/>
                <a:ea typeface="Comic Sans MS" charset="0"/>
                <a:cs typeface="Comic Sans MS" charset="0"/>
              </a:rPr>
              <a:t>st</a:t>
            </a:r>
            <a:r>
              <a:rPr lang="en-US" sz="2000" b="1" dirty="0">
                <a:solidFill>
                  <a:srgbClr val="C00000"/>
                </a:solidFill>
                <a:latin typeface="Comic Sans MS" charset="0"/>
                <a:ea typeface="Comic Sans MS" charset="0"/>
                <a:cs typeface="Comic Sans MS" charset="0"/>
              </a:rPr>
              <a:t> person Alice</a:t>
            </a:r>
            <a:r>
              <a:rPr lang="en-US" sz="2000" dirty="0">
                <a:latin typeface="Comic Sans MS" charset="0"/>
                <a:ea typeface="Comic Sans MS" charset="0"/>
                <a:cs typeface="Comic Sans MS" charset="0"/>
              </a:rPr>
              <a:t>; what should she do?</a:t>
            </a:r>
          </a:p>
          <a:p>
            <a:r>
              <a:rPr lang="en-US" sz="2000" dirty="0">
                <a:latin typeface="Comic Sans MS" charset="0"/>
                <a:ea typeface="Comic Sans MS" charset="0"/>
                <a:cs typeface="Comic Sans MS" charset="0"/>
              </a:rPr>
              <a:t>There’s </a:t>
            </a:r>
            <a:r>
              <a:rPr lang="en-US" sz="2000" b="1" dirty="0">
                <a:latin typeface="Comic Sans MS" charset="0"/>
                <a:ea typeface="Comic Sans MS" charset="0"/>
                <a:cs typeface="Comic Sans MS" charset="0"/>
              </a:rPr>
              <a:t>nothing</a:t>
            </a:r>
            <a:r>
              <a:rPr lang="en-US" sz="2000" dirty="0">
                <a:latin typeface="Comic Sans MS" charset="0"/>
                <a:ea typeface="Comic Sans MS" charset="0"/>
                <a:cs typeface="Comic Sans MS" charset="0"/>
              </a:rPr>
              <a:t> currently on blackboard, so all she has to write (</a:t>
            </a:r>
            <a:r>
              <a:rPr lang="en-US" sz="2000" b="1" dirty="0">
                <a:solidFill>
                  <a:srgbClr val="0000FF"/>
                </a:solidFill>
                <a:latin typeface="Comic Sans MS" charset="0"/>
                <a:ea typeface="Comic Sans MS" charset="0"/>
                <a:cs typeface="Comic Sans MS" charset="0"/>
              </a:rPr>
              <a:t>public action</a:t>
            </a:r>
            <a:r>
              <a:rPr lang="en-US" sz="2000" dirty="0">
                <a:latin typeface="Comic Sans MS" charset="0"/>
                <a:ea typeface="Comic Sans MS" charset="0"/>
                <a:cs typeface="Comic Sans MS" charset="0"/>
              </a:rPr>
              <a:t>) is the number on the card (</a:t>
            </a:r>
            <a:r>
              <a:rPr lang="en-US" sz="2000" b="1" dirty="0">
                <a:solidFill>
                  <a:srgbClr val="0000FF"/>
                </a:solidFill>
                <a:latin typeface="Comic Sans MS" charset="0"/>
                <a:ea typeface="Comic Sans MS" charset="0"/>
                <a:cs typeface="Comic Sans MS" charset="0"/>
              </a:rPr>
              <a:t>private signal</a:t>
            </a:r>
            <a:r>
              <a:rPr lang="en-US" sz="2000" dirty="0">
                <a:latin typeface="Comic Sans MS" charset="0"/>
                <a:ea typeface="Comic Sans MS" charset="0"/>
                <a:cs typeface="Comic Sans MS" charset="0"/>
              </a:rPr>
              <a:t>)  shown to her [</a:t>
            </a:r>
            <a:r>
              <a:rPr lang="en-US" sz="2000" dirty="0">
                <a:solidFill>
                  <a:srgbClr val="0000FF"/>
                </a:solidFill>
                <a:latin typeface="Comic Sans MS" charset="0"/>
                <a:ea typeface="Comic Sans MS" charset="0"/>
                <a:cs typeface="Comic Sans MS" charset="0"/>
              </a:rPr>
              <a:t>she knows this number is more likely to be right than wrong</a:t>
            </a:r>
            <a:r>
              <a:rPr lang="en-US" sz="2000" dirty="0">
                <a:latin typeface="Comic Sans MS" charset="0"/>
                <a:ea typeface="Comic Sans MS" charset="0"/>
                <a:cs typeface="Comic Sans MS" charset="0"/>
              </a:rPr>
              <a:t>]</a:t>
            </a:r>
          </a:p>
          <a:p>
            <a:r>
              <a:rPr lang="en-US" sz="2000" dirty="0">
                <a:latin typeface="Comic Sans MS" charset="0"/>
                <a:ea typeface="Comic Sans MS" charset="0"/>
                <a:cs typeface="Comic Sans MS" charset="0"/>
              </a:rPr>
              <a:t>Consider </a:t>
            </a:r>
            <a:r>
              <a:rPr lang="en-US" sz="2000" b="1" dirty="0">
                <a:solidFill>
                  <a:srgbClr val="C00000"/>
                </a:solidFill>
                <a:latin typeface="Comic Sans MS" charset="0"/>
                <a:ea typeface="Comic Sans MS" charset="0"/>
                <a:cs typeface="Comic Sans MS" charset="0"/>
              </a:rPr>
              <a:t>2</a:t>
            </a:r>
            <a:r>
              <a:rPr lang="en-US" sz="2000" b="1" baseline="30000" dirty="0">
                <a:solidFill>
                  <a:srgbClr val="C00000"/>
                </a:solidFill>
                <a:latin typeface="Comic Sans MS" charset="0"/>
                <a:ea typeface="Comic Sans MS" charset="0"/>
                <a:cs typeface="Comic Sans MS" charset="0"/>
              </a:rPr>
              <a:t>nd</a:t>
            </a:r>
            <a:r>
              <a:rPr lang="en-US" sz="2000" b="1" dirty="0">
                <a:solidFill>
                  <a:srgbClr val="C00000"/>
                </a:solidFill>
                <a:latin typeface="Comic Sans MS" charset="0"/>
                <a:ea typeface="Comic Sans MS" charset="0"/>
                <a:cs typeface="Comic Sans MS" charset="0"/>
              </a:rPr>
              <a:t> person Bob</a:t>
            </a:r>
            <a:r>
              <a:rPr lang="en-US" sz="2000" dirty="0">
                <a:latin typeface="Comic Sans MS" charset="0"/>
                <a:ea typeface="Comic Sans MS" charset="0"/>
                <a:cs typeface="Comic Sans MS" charset="0"/>
              </a:rPr>
              <a:t>; </a:t>
            </a:r>
            <a:r>
              <a:rPr lang="en-US" sz="2000" b="1" dirty="0">
                <a:solidFill>
                  <a:srgbClr val="0000FF"/>
                </a:solidFill>
                <a:latin typeface="Comic Sans MS" charset="0"/>
                <a:ea typeface="Comic Sans MS" charset="0"/>
                <a:cs typeface="Comic Sans MS" charset="0"/>
              </a:rPr>
              <a:t>how is his situation different from Alice’s?</a:t>
            </a:r>
          </a:p>
          <a:p>
            <a:r>
              <a:rPr lang="en-US" sz="2000" dirty="0">
                <a:latin typeface="Comic Sans MS" charset="0"/>
                <a:ea typeface="Comic Sans MS" charset="0"/>
                <a:cs typeface="Comic Sans MS" charset="0"/>
              </a:rPr>
              <a:t>Not only does Bob see </a:t>
            </a:r>
            <a:r>
              <a:rPr lang="en-US" sz="2000" b="1" dirty="0">
                <a:solidFill>
                  <a:srgbClr val="0000FF"/>
                </a:solidFill>
                <a:latin typeface="Comic Sans MS" charset="0"/>
                <a:ea typeface="Comic Sans MS" charset="0"/>
                <a:cs typeface="Comic Sans MS" charset="0"/>
              </a:rPr>
              <a:t>[</a:t>
            </a:r>
            <a:r>
              <a:rPr lang="en-US" sz="2000" b="1" dirty="0">
                <a:latin typeface="Comic Sans MS" charset="0"/>
                <a:ea typeface="Comic Sans MS" charset="0"/>
                <a:cs typeface="Comic Sans MS" charset="0"/>
              </a:rPr>
              <a:t>both</a:t>
            </a:r>
            <a:r>
              <a:rPr lang="en-US" sz="2000" dirty="0">
                <a:latin typeface="Comic Sans MS" charset="0"/>
                <a:ea typeface="Comic Sans MS" charset="0"/>
                <a:cs typeface="Comic Sans MS" charset="0"/>
              </a:rPr>
              <a:t> public action that Alice wrote (</a:t>
            </a:r>
            <a:r>
              <a:rPr lang="en-US" sz="2000" b="1" dirty="0">
                <a:solidFill>
                  <a:srgbClr val="0000FF"/>
                </a:solidFill>
                <a:latin typeface="Comic Sans MS" charset="0"/>
                <a:ea typeface="Comic Sans MS" charset="0"/>
                <a:cs typeface="Comic Sans MS" charset="0"/>
              </a:rPr>
              <a:t>PUB I</a:t>
            </a:r>
            <a:r>
              <a:rPr lang="en-US" sz="2000" dirty="0">
                <a:latin typeface="Comic Sans MS" charset="0"/>
                <a:ea typeface="Comic Sans MS" charset="0"/>
                <a:cs typeface="Comic Sans MS" charset="0"/>
              </a:rPr>
              <a:t>) </a:t>
            </a:r>
            <a:r>
              <a:rPr lang="en-US" sz="2000" b="1" dirty="0">
                <a:latin typeface="Comic Sans MS" charset="0"/>
                <a:ea typeface="Comic Sans MS" charset="0"/>
                <a:cs typeface="Comic Sans MS" charset="0"/>
              </a:rPr>
              <a:t>and</a:t>
            </a:r>
            <a:r>
              <a:rPr lang="en-US" sz="2000" dirty="0">
                <a:latin typeface="Comic Sans MS" charset="0"/>
                <a:ea typeface="Comic Sans MS" charset="0"/>
                <a:cs typeface="Comic Sans MS" charset="0"/>
              </a:rPr>
              <a:t> his own private signal (</a:t>
            </a:r>
            <a:r>
              <a:rPr lang="en-US" sz="2000" b="1" dirty="0">
                <a:solidFill>
                  <a:srgbClr val="0000FF"/>
                </a:solidFill>
                <a:latin typeface="Comic Sans MS" charset="0"/>
                <a:ea typeface="Comic Sans MS" charset="0"/>
                <a:cs typeface="Comic Sans MS" charset="0"/>
              </a:rPr>
              <a:t>PRV II</a:t>
            </a:r>
            <a:r>
              <a:rPr lang="en-US" sz="2000" dirty="0">
                <a:latin typeface="Comic Sans MS" charset="0"/>
                <a:ea typeface="Comic Sans MS" charset="0"/>
                <a:cs typeface="Comic Sans MS" charset="0"/>
              </a:rPr>
              <a:t>)</a:t>
            </a:r>
            <a:r>
              <a:rPr lang="en-US" sz="2000" b="1" dirty="0">
                <a:solidFill>
                  <a:srgbClr val="0000FF"/>
                </a:solidFill>
                <a:latin typeface="Comic Sans MS" charset="0"/>
                <a:ea typeface="Comic Sans MS" charset="0"/>
                <a:cs typeface="Comic Sans MS" charset="0"/>
              </a:rPr>
              <a:t>]</a:t>
            </a:r>
            <a:r>
              <a:rPr lang="en-US" sz="2000" dirty="0">
                <a:latin typeface="Comic Sans MS" charset="0"/>
                <a:ea typeface="Comic Sans MS" charset="0"/>
                <a:cs typeface="Comic Sans MS" charset="0"/>
              </a:rPr>
              <a:t>, he also knows </a:t>
            </a:r>
            <a:r>
              <a:rPr lang="en-US" sz="2000" b="1" dirty="0">
                <a:solidFill>
                  <a:srgbClr val="FF0000"/>
                </a:solidFill>
                <a:latin typeface="Comic Sans MS" charset="0"/>
                <a:ea typeface="Comic Sans MS" charset="0"/>
                <a:cs typeface="Comic Sans MS" charset="0"/>
              </a:rPr>
              <a:t>how Alice reasoned</a:t>
            </a:r>
            <a:endParaRPr lang="en-US" sz="2000" dirty="0">
              <a:latin typeface="Comic Sans MS" charset="0"/>
              <a:ea typeface="Comic Sans MS" charset="0"/>
              <a:cs typeface="Comic Sans MS" charset="0"/>
            </a:endParaRPr>
          </a:p>
          <a:p>
            <a:pPr lvl="1"/>
            <a:r>
              <a:rPr lang="en-US" sz="1800" dirty="0">
                <a:latin typeface="Comic Sans MS" charset="0"/>
                <a:ea typeface="Comic Sans MS" charset="0"/>
                <a:cs typeface="Comic Sans MS" charset="0"/>
              </a:rPr>
              <a:t>Bob cannot see Alice’s private signal, but he knows it must be the same as PUB I, because Alice had no other information when she guessed. </a:t>
            </a:r>
            <a:r>
              <a:rPr lang="en-US" sz="1800" dirty="0">
                <a:solidFill>
                  <a:srgbClr val="0000FF"/>
                </a:solidFill>
                <a:latin typeface="Comic Sans MS" charset="0"/>
                <a:ea typeface="Comic Sans MS" charset="0"/>
                <a:cs typeface="Comic Sans MS" charset="0"/>
              </a:rPr>
              <a:t>So Bob really knows two private signals, </a:t>
            </a:r>
            <a:r>
              <a:rPr lang="en-US" sz="1800" b="1" dirty="0">
                <a:solidFill>
                  <a:srgbClr val="0000FF"/>
                </a:solidFill>
                <a:latin typeface="Comic Sans MS" charset="0"/>
                <a:ea typeface="Comic Sans MS" charset="0"/>
                <a:cs typeface="Comic Sans MS" charset="0"/>
              </a:rPr>
              <a:t>PRV I</a:t>
            </a:r>
            <a:r>
              <a:rPr lang="en-US" sz="1800" dirty="0">
                <a:latin typeface="Comic Sans MS" charset="0"/>
                <a:ea typeface="Comic Sans MS" charset="0"/>
                <a:cs typeface="Comic Sans MS" charset="0"/>
              </a:rPr>
              <a:t> and </a:t>
            </a:r>
            <a:r>
              <a:rPr lang="en-US" sz="1800" b="1" dirty="0">
                <a:solidFill>
                  <a:srgbClr val="0000FF"/>
                </a:solidFill>
                <a:latin typeface="Comic Sans MS" charset="0"/>
                <a:ea typeface="Comic Sans MS" charset="0"/>
                <a:cs typeface="Comic Sans MS" charset="0"/>
              </a:rPr>
              <a:t>PRV II</a:t>
            </a:r>
          </a:p>
          <a:p>
            <a:pPr lvl="2"/>
            <a:r>
              <a:rPr lang="en-US" sz="1600" dirty="0">
                <a:latin typeface="Comic Sans MS" charset="0"/>
                <a:ea typeface="Comic Sans MS" charset="0"/>
                <a:cs typeface="Comic Sans MS" charset="0"/>
              </a:rPr>
              <a:t>if they are both 0, then obviously Bob will write down 0 </a:t>
            </a:r>
          </a:p>
          <a:p>
            <a:pPr lvl="2"/>
            <a:r>
              <a:rPr lang="en-US" sz="1600" dirty="0">
                <a:latin typeface="Comic Sans MS" charset="0"/>
                <a:ea typeface="Comic Sans MS" charset="0"/>
                <a:cs typeface="Comic Sans MS" charset="0"/>
              </a:rPr>
              <a:t>if they are both 1, then similarly, Bob will write down 1 </a:t>
            </a:r>
          </a:p>
          <a:p>
            <a:pPr lvl="2"/>
            <a:r>
              <a:rPr lang="en-US" sz="1600" dirty="0">
                <a:latin typeface="Comic Sans MS" charset="0"/>
                <a:ea typeface="Comic Sans MS" charset="0"/>
                <a:cs typeface="Comic Sans MS" charset="0"/>
              </a:rPr>
              <a:t>when different, </a:t>
            </a:r>
            <a:r>
              <a:rPr lang="en-US" sz="1600" b="1" dirty="0">
                <a:latin typeface="Comic Sans MS" charset="0"/>
                <a:ea typeface="Comic Sans MS" charset="0"/>
                <a:cs typeface="Comic Sans MS" charset="0"/>
              </a:rPr>
              <a:t>randomly</a:t>
            </a:r>
            <a:r>
              <a:rPr lang="en-US" sz="1600" dirty="0">
                <a:latin typeface="Comic Sans MS" charset="0"/>
                <a:ea typeface="Comic Sans MS" charset="0"/>
                <a:cs typeface="Comic Sans MS" charset="0"/>
              </a:rPr>
              <a:t> choose 0 or 1</a:t>
            </a:r>
          </a:p>
          <a:p>
            <a:pPr lvl="2"/>
            <a:endParaRPr lang="en-US" sz="1600" b="1" dirty="0">
              <a:solidFill>
                <a:srgbClr val="0000FF"/>
              </a:solidFill>
              <a:latin typeface="Comic Sans MS" charset="0"/>
              <a:ea typeface="Comic Sans MS" charset="0"/>
              <a:cs typeface="Comic Sans MS" charset="0"/>
            </a:endParaRPr>
          </a:p>
          <a:p>
            <a:endParaRPr lang="en-US" sz="2000" dirty="0"/>
          </a:p>
          <a:p>
            <a:endParaRPr lang="en-US" sz="2000" dirty="0"/>
          </a:p>
        </p:txBody>
      </p:sp>
      <p:sp>
        <p:nvSpPr>
          <p:cNvPr id="4" name="Right Brace 3"/>
          <p:cNvSpPr/>
          <p:nvPr/>
        </p:nvSpPr>
        <p:spPr>
          <a:xfrm>
            <a:off x="6934200" y="5784850"/>
            <a:ext cx="228600" cy="615950"/>
          </a:xfrm>
          <a:prstGeom prst="rightBrace">
            <a:avLst/>
          </a:prstGeom>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5" name="Picture 4">
            <a:extLst>
              <a:ext uri="{FF2B5EF4-FFF2-40B4-BE49-F238E27FC236}">
                <a16:creationId xmlns:a16="http://schemas.microsoft.com/office/drawing/2014/main" id="{079A07B6-F68D-334F-8003-DFE7F9C38066}"/>
              </a:ext>
            </a:extLst>
          </p:cNvPr>
          <p:cNvPicPr>
            <a:picLocks noChangeAspect="1"/>
          </p:cNvPicPr>
          <p:nvPr/>
        </p:nvPicPr>
        <p:blipFill>
          <a:blip r:embed="rId2"/>
          <a:stretch>
            <a:fillRect/>
          </a:stretch>
        </p:blipFill>
        <p:spPr>
          <a:xfrm>
            <a:off x="7467600" y="731044"/>
            <a:ext cx="1525070" cy="1189038"/>
          </a:xfrm>
          <a:prstGeom prst="rect">
            <a:avLst/>
          </a:prstGeom>
        </p:spPr>
      </p:pic>
    </p:spTree>
    <p:extLst>
      <p:ext uri="{BB962C8B-B14F-4D97-AF65-F5344CB8AC3E}">
        <p14:creationId xmlns:p14="http://schemas.microsoft.com/office/powerpoint/2010/main" val="51261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Number-Guessing </a:t>
            </a:r>
            <a:br>
              <a:rPr lang="en-US" dirty="0"/>
            </a:br>
            <a:r>
              <a:rPr lang="en-US" dirty="0"/>
              <a:t>thought Experiment </a:t>
            </a:r>
          </a:p>
        </p:txBody>
      </p:sp>
      <p:sp>
        <p:nvSpPr>
          <p:cNvPr id="3" name="Content Placeholder 2"/>
          <p:cNvSpPr>
            <a:spLocks noGrp="1"/>
          </p:cNvSpPr>
          <p:nvPr>
            <p:ph idx="1"/>
          </p:nvPr>
        </p:nvSpPr>
        <p:spPr>
          <a:xfrm>
            <a:off x="457200" y="1600201"/>
            <a:ext cx="8229600" cy="2971800"/>
          </a:xfrm>
        </p:spPr>
        <p:txBody>
          <a:bodyPr/>
          <a:lstStyle/>
          <a:p>
            <a:r>
              <a:rPr lang="en-US" sz="2000" dirty="0"/>
              <a:t>Now, here comes </a:t>
            </a:r>
            <a:r>
              <a:rPr lang="en-US" sz="2000" b="1" dirty="0">
                <a:solidFill>
                  <a:srgbClr val="FF0000"/>
                </a:solidFill>
              </a:rPr>
              <a:t>the first chance </a:t>
            </a:r>
            <a:r>
              <a:rPr lang="en-US" sz="2000" dirty="0"/>
              <a:t>of an information cascade starting…….</a:t>
            </a:r>
          </a:p>
          <a:p>
            <a:r>
              <a:rPr lang="en-US" sz="2000" dirty="0"/>
              <a:t>When </a:t>
            </a:r>
            <a:r>
              <a:rPr lang="en-US" sz="2000" b="1" dirty="0">
                <a:solidFill>
                  <a:srgbClr val="C00000"/>
                </a:solidFill>
              </a:rPr>
              <a:t>3</a:t>
            </a:r>
            <a:r>
              <a:rPr lang="en-US" sz="2000" b="1" baseline="30000" dirty="0">
                <a:solidFill>
                  <a:srgbClr val="C00000"/>
                </a:solidFill>
              </a:rPr>
              <a:t>rd</a:t>
            </a:r>
            <a:r>
              <a:rPr lang="en-US" sz="2000" b="1" dirty="0">
                <a:solidFill>
                  <a:srgbClr val="C00000"/>
                </a:solidFill>
              </a:rPr>
              <a:t> person Cara </a:t>
            </a:r>
            <a:r>
              <a:rPr lang="en-US" sz="2000" dirty="0"/>
              <a:t>goes up to board, what does she know?</a:t>
            </a:r>
          </a:p>
          <a:p>
            <a:pPr lvl="1"/>
            <a:r>
              <a:rPr lang="en-US" sz="1800" dirty="0"/>
              <a:t>she is shown a </a:t>
            </a:r>
            <a:r>
              <a:rPr lang="en-US" sz="1800" b="1" dirty="0">
                <a:solidFill>
                  <a:srgbClr val="0000FF"/>
                </a:solidFill>
              </a:rPr>
              <a:t>private signal </a:t>
            </a:r>
            <a:r>
              <a:rPr lang="en-US" sz="1800" dirty="0"/>
              <a:t>(PRV III) on a card</a:t>
            </a:r>
          </a:p>
          <a:p>
            <a:pPr lvl="1"/>
            <a:r>
              <a:rPr lang="en-US" sz="1800" dirty="0"/>
              <a:t>she sees </a:t>
            </a:r>
            <a:r>
              <a:rPr lang="en-US" sz="1800" b="1" dirty="0">
                <a:solidFill>
                  <a:srgbClr val="0000FF"/>
                </a:solidFill>
              </a:rPr>
              <a:t>public actions </a:t>
            </a:r>
            <a:r>
              <a:rPr lang="en-US" sz="1800" dirty="0"/>
              <a:t>of first two users (PUB I and PUB II) on blackboard </a:t>
            </a:r>
          </a:p>
          <a:p>
            <a:r>
              <a:rPr lang="en-US" sz="2000" dirty="0"/>
              <a:t>Cara needs to compare PUB I and PUB II </a:t>
            </a:r>
            <a:endParaRPr lang="en-US" sz="1800" dirty="0"/>
          </a:p>
          <a:p>
            <a:pPr lvl="1"/>
            <a:endParaRPr lang="en-US" sz="1800" dirty="0"/>
          </a:p>
          <a:p>
            <a:endParaRPr lang="en-US" b="1" dirty="0"/>
          </a:p>
        </p:txBody>
      </p:sp>
      <p:grpSp>
        <p:nvGrpSpPr>
          <p:cNvPr id="7" name="Group 6"/>
          <p:cNvGrpSpPr/>
          <p:nvPr/>
        </p:nvGrpSpPr>
        <p:grpSpPr>
          <a:xfrm>
            <a:off x="6049434" y="4019249"/>
            <a:ext cx="3018366" cy="1771951"/>
            <a:chOff x="5791200" y="4909221"/>
            <a:chExt cx="3352800" cy="1986964"/>
          </a:xfrm>
        </p:grpSpPr>
        <p:pic>
          <p:nvPicPr>
            <p:cNvPr id="4" name="Picture 3"/>
            <p:cNvPicPr>
              <a:picLocks noChangeAspect="1"/>
            </p:cNvPicPr>
            <p:nvPr/>
          </p:nvPicPr>
          <p:blipFill>
            <a:blip r:embed="rId2"/>
            <a:stretch>
              <a:fillRect/>
            </a:stretch>
          </p:blipFill>
          <p:spPr>
            <a:xfrm>
              <a:off x="5791200" y="4937443"/>
              <a:ext cx="3352800" cy="1958742"/>
            </a:xfrm>
            <a:prstGeom prst="rect">
              <a:avLst/>
            </a:prstGeom>
          </p:spPr>
        </p:pic>
        <p:sp>
          <p:nvSpPr>
            <p:cNvPr id="6" name="TextBox 5"/>
            <p:cNvSpPr txBox="1"/>
            <p:nvPr/>
          </p:nvSpPr>
          <p:spPr>
            <a:xfrm>
              <a:off x="7490178" y="4909221"/>
              <a:ext cx="1306768" cy="369332"/>
            </a:xfrm>
            <a:prstGeom prst="rect">
              <a:avLst/>
            </a:prstGeom>
            <a:noFill/>
          </p:spPr>
          <p:txBody>
            <a:bodyPr wrap="none" rtlCol="0">
              <a:spAutoFit/>
            </a:bodyPr>
            <a:lstStyle/>
            <a:p>
              <a:r>
                <a:rPr lang="en-US" b="1" dirty="0">
                  <a:solidFill>
                    <a:srgbClr val="0000FF"/>
                  </a:solidFill>
                </a:rPr>
                <a:t>3</a:t>
              </a:r>
              <a:r>
                <a:rPr lang="en-US" b="1" baseline="30000" dirty="0">
                  <a:solidFill>
                    <a:srgbClr val="0000FF"/>
                  </a:solidFill>
                </a:rPr>
                <a:t>rd</a:t>
              </a:r>
              <a:r>
                <a:rPr lang="en-US" b="1" dirty="0">
                  <a:solidFill>
                    <a:srgbClr val="0000FF"/>
                  </a:solidFill>
                </a:rPr>
                <a:t> person</a:t>
              </a:r>
            </a:p>
          </p:txBody>
        </p:sp>
      </p:grpSp>
      <p:sp>
        <p:nvSpPr>
          <p:cNvPr id="5" name="TextBox 4"/>
          <p:cNvSpPr txBox="1"/>
          <p:nvPr/>
        </p:nvSpPr>
        <p:spPr>
          <a:xfrm>
            <a:off x="457201" y="3962400"/>
            <a:ext cx="5757333" cy="3416320"/>
          </a:xfrm>
          <a:prstGeom prst="rect">
            <a:avLst/>
          </a:prstGeom>
          <a:noFill/>
        </p:spPr>
        <p:txBody>
          <a:bodyPr wrap="square" rtlCol="0">
            <a:spAutoFit/>
          </a:bodyPr>
          <a:lstStyle/>
          <a:p>
            <a:pPr marL="285750" indent="-285750">
              <a:buFont typeface="Arial" charset="0"/>
              <a:buChar char="•"/>
            </a:pPr>
            <a:r>
              <a:rPr lang="en-US" sz="2000" b="1" dirty="0">
                <a:solidFill>
                  <a:srgbClr val="0000FF"/>
                </a:solidFill>
              </a:rPr>
              <a:t>If they are different</a:t>
            </a:r>
            <a:r>
              <a:rPr lang="en-US" sz="2000" dirty="0"/>
              <a:t>, Cara knows </a:t>
            </a:r>
            <a:r>
              <a:rPr lang="en-US" sz="2000" dirty="0">
                <a:solidFill>
                  <a:srgbClr val="0000FF"/>
                </a:solidFill>
              </a:rPr>
              <a:t>Alice’s</a:t>
            </a:r>
            <a:r>
              <a:rPr lang="en-US" sz="2000" dirty="0"/>
              <a:t> and </a:t>
            </a:r>
            <a:r>
              <a:rPr lang="en-US" sz="2000" dirty="0">
                <a:solidFill>
                  <a:srgbClr val="0000FF"/>
                </a:solidFill>
              </a:rPr>
              <a:t>Bob’s</a:t>
            </a:r>
            <a:r>
              <a:rPr lang="en-US" sz="2000" dirty="0"/>
              <a:t> </a:t>
            </a:r>
            <a:r>
              <a:rPr lang="en-US" sz="2000" b="1" dirty="0">
                <a:solidFill>
                  <a:srgbClr val="00B0F0"/>
                </a:solidFill>
              </a:rPr>
              <a:t>private signals</a:t>
            </a:r>
            <a:r>
              <a:rPr lang="en-US" sz="2000" dirty="0"/>
              <a:t> must have been </a:t>
            </a:r>
            <a:r>
              <a:rPr lang="en-US" sz="2000" b="1" dirty="0">
                <a:solidFill>
                  <a:srgbClr val="0000FF"/>
                </a:solidFill>
              </a:rPr>
              <a:t>different</a:t>
            </a:r>
            <a:r>
              <a:rPr lang="en-US" sz="2000" dirty="0"/>
              <a:t>, too; </a:t>
            </a:r>
            <a:r>
              <a:rPr lang="en-US" sz="2000" b="1" dirty="0">
                <a:solidFill>
                  <a:srgbClr val="0000FF"/>
                </a:solidFill>
              </a:rPr>
              <a:t>Bob must have seen a mismatch and guessed randomly</a:t>
            </a:r>
            <a:r>
              <a:rPr lang="en-US" sz="2000" dirty="0"/>
              <a:t>. </a:t>
            </a:r>
            <a:r>
              <a:rPr lang="en-US" sz="2000" b="1" dirty="0">
                <a:solidFill>
                  <a:srgbClr val="00B0F0"/>
                </a:solidFill>
              </a:rPr>
              <a:t>These two conflicting private signals</a:t>
            </a:r>
            <a:r>
              <a:rPr lang="en-US" sz="2000" dirty="0"/>
              <a:t> </a:t>
            </a:r>
            <a:r>
              <a:rPr lang="en-US" sz="2000" b="1" dirty="0"/>
              <a:t>cancel out</a:t>
            </a:r>
            <a:r>
              <a:rPr lang="en-US" sz="2000" dirty="0"/>
              <a:t>, </a:t>
            </a:r>
            <a:r>
              <a:rPr lang="en-US" sz="2000" b="1" dirty="0">
                <a:solidFill>
                  <a:srgbClr val="FF0000"/>
                </a:solidFill>
              </a:rPr>
              <a:t>leaving Cara (3</a:t>
            </a:r>
            <a:r>
              <a:rPr lang="en-US" sz="2000" b="1" baseline="30000" dirty="0">
                <a:solidFill>
                  <a:srgbClr val="FF0000"/>
                </a:solidFill>
              </a:rPr>
              <a:t>rd</a:t>
            </a:r>
            <a:r>
              <a:rPr lang="en-US" sz="2000" b="1" dirty="0">
                <a:solidFill>
                  <a:srgbClr val="FF0000"/>
                </a:solidFill>
              </a:rPr>
              <a:t>) in exactly the same shoes that Alice – the 1</a:t>
            </a:r>
            <a:r>
              <a:rPr lang="en-US" sz="2000" b="1" baseline="30000" dirty="0">
                <a:solidFill>
                  <a:srgbClr val="FF0000"/>
                </a:solidFill>
              </a:rPr>
              <a:t>st</a:t>
            </a:r>
            <a:r>
              <a:rPr lang="en-US" sz="2000" b="1" dirty="0">
                <a:solidFill>
                  <a:srgbClr val="FF0000"/>
                </a:solidFill>
              </a:rPr>
              <a:t> person – was</a:t>
            </a:r>
            <a:r>
              <a:rPr lang="en-US" sz="2000" dirty="0"/>
              <a:t>. Cara would then just guess based on her own private signal, PRV III </a:t>
            </a:r>
          </a:p>
          <a:p>
            <a:pPr marL="285750" indent="-285750">
              <a:buFont typeface="Arial" charset="0"/>
              <a:buChar char="•"/>
            </a:pPr>
            <a:endParaRPr lang="en-US" dirty="0"/>
          </a:p>
          <a:p>
            <a:endParaRPr lang="en-US" dirty="0"/>
          </a:p>
        </p:txBody>
      </p:sp>
      <p:sp>
        <p:nvSpPr>
          <p:cNvPr id="8" name="TextBox 7"/>
          <p:cNvSpPr txBox="1"/>
          <p:nvPr/>
        </p:nvSpPr>
        <p:spPr>
          <a:xfrm>
            <a:off x="3505200" y="6407362"/>
            <a:ext cx="5694188" cy="369332"/>
          </a:xfrm>
          <a:prstGeom prst="rect">
            <a:avLst/>
          </a:prstGeom>
          <a:noFill/>
        </p:spPr>
        <p:txBody>
          <a:bodyPr wrap="none" rtlCol="0">
            <a:spAutoFit/>
          </a:bodyPr>
          <a:lstStyle/>
          <a:p>
            <a:r>
              <a:rPr lang="en-US" b="1" dirty="0"/>
              <a:t>→</a:t>
            </a:r>
            <a:r>
              <a:rPr lang="en-US" dirty="0"/>
              <a:t> the 4</a:t>
            </a:r>
            <a:r>
              <a:rPr lang="en-US" baseline="30000" dirty="0"/>
              <a:t>th</a:t>
            </a:r>
            <a:r>
              <a:rPr lang="en-US" dirty="0"/>
              <a:t> person will be in the same shoes as Bob</a:t>
            </a:r>
          </a:p>
        </p:txBody>
      </p:sp>
    </p:spTree>
    <p:extLst>
      <p:ext uri="{BB962C8B-B14F-4D97-AF65-F5344CB8AC3E}">
        <p14:creationId xmlns:p14="http://schemas.microsoft.com/office/powerpoint/2010/main" val="89433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Number-Guessing </a:t>
            </a:r>
            <a:br>
              <a:rPr lang="en-US" dirty="0"/>
            </a:br>
            <a:r>
              <a:rPr lang="en-US" dirty="0"/>
              <a:t>thought Experiment </a:t>
            </a:r>
          </a:p>
        </p:txBody>
      </p:sp>
      <p:sp>
        <p:nvSpPr>
          <p:cNvPr id="3" name="Content Placeholder 2"/>
          <p:cNvSpPr>
            <a:spLocks noGrp="1"/>
          </p:cNvSpPr>
          <p:nvPr>
            <p:ph idx="1"/>
          </p:nvPr>
        </p:nvSpPr>
        <p:spPr>
          <a:xfrm>
            <a:off x="457200" y="1600200"/>
            <a:ext cx="8229600" cy="4952999"/>
          </a:xfrm>
        </p:spPr>
        <p:txBody>
          <a:bodyPr/>
          <a:lstStyle/>
          <a:p>
            <a:r>
              <a:rPr lang="en-US" sz="2000" dirty="0"/>
              <a:t>If PUB I and PUB II are </a:t>
            </a:r>
            <a:r>
              <a:rPr lang="en-US" sz="2000" b="1" dirty="0">
                <a:solidFill>
                  <a:srgbClr val="0000FF"/>
                </a:solidFill>
              </a:rPr>
              <a:t>the same </a:t>
            </a:r>
            <a:r>
              <a:rPr lang="en-US" sz="2000" dirty="0"/>
              <a:t>(OO or 11)</a:t>
            </a:r>
          </a:p>
          <a:p>
            <a:pPr lvl="1"/>
            <a:r>
              <a:rPr lang="en-US" sz="1800" dirty="0"/>
              <a:t>if Cara’s PRV III matches, then it’s a no-brainer: she knows </a:t>
            </a:r>
            <a:r>
              <a:rPr lang="en-US" sz="1800" b="1" dirty="0">
                <a:solidFill>
                  <a:srgbClr val="0000FF"/>
                </a:solidFill>
              </a:rPr>
              <a:t>two private signals</a:t>
            </a:r>
            <a:r>
              <a:rPr lang="en-US" sz="1800" dirty="0"/>
              <a:t> (hers and Alice’s) saying her number, and another (Bob’s) which </a:t>
            </a:r>
            <a:r>
              <a:rPr lang="en-US" sz="1800" b="1" dirty="0"/>
              <a:t>could have matched. </a:t>
            </a:r>
            <a:r>
              <a:rPr lang="en-US" sz="1800" dirty="0"/>
              <a:t>So, Cara should pick this number for PUB III </a:t>
            </a:r>
          </a:p>
          <a:p>
            <a:pPr lvl="1"/>
            <a:r>
              <a:rPr lang="en-US" sz="1800" b="1" dirty="0">
                <a:solidFill>
                  <a:srgbClr val="C00000"/>
                </a:solidFill>
              </a:rPr>
              <a:t>EVEN IF </a:t>
            </a:r>
            <a:r>
              <a:rPr lang="en-US" sz="1800" dirty="0"/>
              <a:t>Cara’s PRV III doesn’t match PUB I and PUB II, it turns out that </a:t>
            </a:r>
            <a:r>
              <a:rPr lang="en-US" sz="1800" b="1" dirty="0">
                <a:solidFill>
                  <a:srgbClr val="FF0000"/>
                </a:solidFill>
              </a:rPr>
              <a:t>her best guess</a:t>
            </a:r>
            <a:r>
              <a:rPr lang="en-US" sz="1800" dirty="0"/>
              <a:t> is to </a:t>
            </a:r>
            <a:r>
              <a:rPr lang="en-US" sz="1800" b="1" dirty="0">
                <a:solidFill>
                  <a:srgbClr val="0000FF"/>
                </a:solidFill>
              </a:rPr>
              <a:t>ignore her private signal </a:t>
            </a:r>
            <a:r>
              <a:rPr lang="en-US" sz="1800" dirty="0"/>
              <a:t>and </a:t>
            </a:r>
            <a:r>
              <a:rPr lang="en-US" sz="1800" b="1" dirty="0">
                <a:solidFill>
                  <a:srgbClr val="0000FF"/>
                </a:solidFill>
              </a:rPr>
              <a:t>go with the public action anyway</a:t>
            </a:r>
            <a:r>
              <a:rPr lang="en-US" sz="1800" dirty="0"/>
              <a:t> </a:t>
            </a:r>
          </a:p>
          <a:p>
            <a:r>
              <a:rPr lang="en-US" sz="2000" dirty="0"/>
              <a:t>So, if </a:t>
            </a:r>
            <a:r>
              <a:rPr lang="en-US" sz="2000" b="1" dirty="0">
                <a:solidFill>
                  <a:srgbClr val="FF0000"/>
                </a:solidFill>
              </a:rPr>
              <a:t>“first two” people</a:t>
            </a:r>
            <a:r>
              <a:rPr lang="en-US" sz="2000" b="1" dirty="0">
                <a:solidFill>
                  <a:srgbClr val="0000FF"/>
                </a:solidFill>
              </a:rPr>
              <a:t> </a:t>
            </a:r>
            <a:r>
              <a:rPr lang="en-US" sz="2000" dirty="0"/>
              <a:t>(e.g., Alice and Bob) write down the same guess, then an information cascade starts. The 3</a:t>
            </a:r>
            <a:r>
              <a:rPr lang="en-US" sz="2000" baseline="30000" dirty="0"/>
              <a:t>rd</a:t>
            </a:r>
            <a:r>
              <a:rPr lang="en-US" sz="2000" dirty="0"/>
              <a:t> person’s (Cara’s) </a:t>
            </a:r>
            <a:r>
              <a:rPr lang="en-US" sz="2000" b="1" dirty="0"/>
              <a:t>rational choice</a:t>
            </a:r>
            <a:r>
              <a:rPr lang="en-US" sz="2000" dirty="0"/>
              <a:t> is just to </a:t>
            </a:r>
            <a:r>
              <a:rPr lang="en-US" sz="2000" b="1" dirty="0"/>
              <a:t>keep with the crowd </a:t>
            </a:r>
          </a:p>
          <a:p>
            <a:r>
              <a:rPr lang="en-US" sz="2000" dirty="0"/>
              <a:t>If the 3</a:t>
            </a:r>
            <a:r>
              <a:rPr lang="en-US" sz="2000" baseline="30000" dirty="0"/>
              <a:t>rd</a:t>
            </a:r>
            <a:r>
              <a:rPr lang="en-US" sz="2000" dirty="0"/>
              <a:t> person went with the crowd, then the 4</a:t>
            </a:r>
            <a:r>
              <a:rPr lang="en-US" sz="2000" baseline="30000" dirty="0"/>
              <a:t>th</a:t>
            </a:r>
            <a:r>
              <a:rPr lang="en-US" sz="2000" dirty="0"/>
              <a:t> person will, and so on (until something else comes along to break up the cascade) </a:t>
            </a:r>
          </a:p>
          <a:p>
            <a:endParaRPr lang="en-US" sz="2000" dirty="0"/>
          </a:p>
          <a:p>
            <a:pPr lvl="1"/>
            <a:endParaRPr lang="en-US" sz="1800" dirty="0"/>
          </a:p>
        </p:txBody>
      </p:sp>
      <p:pic>
        <p:nvPicPr>
          <p:cNvPr id="9" name="Picture 8"/>
          <p:cNvPicPr>
            <a:picLocks noChangeAspect="1"/>
          </p:cNvPicPr>
          <p:nvPr/>
        </p:nvPicPr>
        <p:blipFill>
          <a:blip r:embed="rId2"/>
          <a:stretch>
            <a:fillRect/>
          </a:stretch>
        </p:blipFill>
        <p:spPr>
          <a:xfrm>
            <a:off x="4572000" y="5654850"/>
            <a:ext cx="2006600" cy="1117600"/>
          </a:xfrm>
          <a:prstGeom prst="rect">
            <a:avLst/>
          </a:prstGeom>
        </p:spPr>
      </p:pic>
      <p:cxnSp>
        <p:nvCxnSpPr>
          <p:cNvPr id="11" name="Straight Arrow Connector 10"/>
          <p:cNvCxnSpPr>
            <a:cxnSpLocks/>
          </p:cNvCxnSpPr>
          <p:nvPr/>
        </p:nvCxnSpPr>
        <p:spPr>
          <a:xfrm>
            <a:off x="2286000" y="4267200"/>
            <a:ext cx="2971800" cy="1828800"/>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6" name="Rounded Rectangle 5"/>
          <p:cNvSpPr/>
          <p:nvPr/>
        </p:nvSpPr>
        <p:spPr>
          <a:xfrm>
            <a:off x="1219200" y="3048000"/>
            <a:ext cx="7391400" cy="990600"/>
          </a:xfrm>
          <a:prstGeom prst="round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7484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Number-Guessing </a:t>
            </a:r>
            <a:br>
              <a:rPr lang="en-US" dirty="0"/>
            </a:br>
            <a:r>
              <a:rPr lang="en-US" dirty="0"/>
              <a:t>thought Experiment </a:t>
            </a:r>
          </a:p>
        </p:txBody>
      </p:sp>
      <p:sp>
        <p:nvSpPr>
          <p:cNvPr id="3" name="Content Placeholder 2"/>
          <p:cNvSpPr>
            <a:spLocks noGrp="1"/>
          </p:cNvSpPr>
          <p:nvPr>
            <p:ph idx="1"/>
          </p:nvPr>
        </p:nvSpPr>
        <p:spPr>
          <a:xfrm>
            <a:off x="457200" y="1600200"/>
            <a:ext cx="8534400" cy="4525963"/>
          </a:xfrm>
        </p:spPr>
        <p:txBody>
          <a:bodyPr/>
          <a:lstStyle/>
          <a:p>
            <a:r>
              <a:rPr lang="en-US" sz="2000" dirty="0"/>
              <a:t>Why does a cascade start </a:t>
            </a:r>
            <a:r>
              <a:rPr lang="en-US" sz="2000" b="1" dirty="0"/>
              <a:t>after “</a:t>
            </a:r>
            <a:r>
              <a:rPr lang="en-US" sz="2000" b="1" dirty="0">
                <a:solidFill>
                  <a:srgbClr val="0000FF"/>
                </a:solidFill>
              </a:rPr>
              <a:t>first two</a:t>
            </a:r>
            <a:r>
              <a:rPr lang="en-US" sz="2000" b="1" dirty="0"/>
              <a:t>” people</a:t>
            </a:r>
            <a:r>
              <a:rPr lang="en-US" sz="2000" dirty="0"/>
              <a:t>?</a:t>
            </a:r>
          </a:p>
          <a:p>
            <a:r>
              <a:rPr lang="en-US" sz="2000" b="1" dirty="0">
                <a:solidFill>
                  <a:srgbClr val="0000FF"/>
                </a:solidFill>
              </a:rPr>
              <a:t>Cara knows what Alice’s [first person’s] private signal is </a:t>
            </a:r>
          </a:p>
          <a:p>
            <a:r>
              <a:rPr lang="en-US" sz="2000" dirty="0"/>
              <a:t>Given [PUB I </a:t>
            </a:r>
            <a:r>
              <a:rPr lang="en-US" sz="2000" b="1" dirty="0"/>
              <a:t>=</a:t>
            </a:r>
            <a:r>
              <a:rPr lang="en-US" sz="2000" dirty="0"/>
              <a:t> PUB II] </a:t>
            </a:r>
            <a:r>
              <a:rPr lang="en-US" sz="2000" b="1" dirty="0"/>
              <a:t>≠</a:t>
            </a:r>
            <a:r>
              <a:rPr lang="en-US" sz="2000" dirty="0"/>
              <a:t> PRV III </a:t>
            </a:r>
            <a:r>
              <a:rPr lang="en-US" sz="2000" b="1" dirty="0"/>
              <a:t>→ </a:t>
            </a:r>
            <a:r>
              <a:rPr lang="en-US" sz="2000" dirty="0"/>
              <a:t>PRV I </a:t>
            </a:r>
            <a:r>
              <a:rPr lang="en-US" sz="2000" b="1" dirty="0"/>
              <a:t>≠ </a:t>
            </a:r>
            <a:r>
              <a:rPr lang="en-US" sz="2000" dirty="0"/>
              <a:t>PRV III &amp; </a:t>
            </a:r>
            <a:r>
              <a:rPr lang="en-US" sz="2000" b="1" dirty="0">
                <a:solidFill>
                  <a:srgbClr val="0000FF"/>
                </a:solidFill>
              </a:rPr>
              <a:t>cancel out</a:t>
            </a:r>
          </a:p>
          <a:p>
            <a:r>
              <a:rPr lang="en-US" sz="2000" dirty="0"/>
              <a:t>So Cara’s decision comes down to </a:t>
            </a:r>
            <a:r>
              <a:rPr lang="en-US" sz="2000" b="1" dirty="0">
                <a:solidFill>
                  <a:srgbClr val="0000FF"/>
                </a:solidFill>
              </a:rPr>
              <a:t>what she can guess about Bob’s private signal </a:t>
            </a:r>
          </a:p>
          <a:p>
            <a:r>
              <a:rPr lang="en-US" sz="2000" dirty="0"/>
              <a:t>Going back to </a:t>
            </a:r>
            <a:r>
              <a:rPr lang="en-US" sz="2000" b="1" dirty="0"/>
              <a:t>Bob’s decision</a:t>
            </a:r>
            <a:r>
              <a:rPr lang="en-US" sz="2000" dirty="0"/>
              <a:t>, there’s two ways in which his public action could have matched Alice’s </a:t>
            </a:r>
          </a:p>
          <a:p>
            <a:pPr marL="800100" lvl="1" indent="-342900">
              <a:buFont typeface="+mj-lt"/>
              <a:buAutoNum type="arabicPeriod"/>
            </a:pPr>
            <a:r>
              <a:rPr lang="en-US" sz="1800" dirty="0"/>
              <a:t>Bob’s PRV II matched Alice’s PUB I (i.e., Bob’s</a:t>
            </a:r>
            <a:r>
              <a:rPr lang="en-US" sz="1800" b="1" dirty="0"/>
              <a:t> </a:t>
            </a:r>
            <a:r>
              <a:rPr lang="en-US" sz="1800" dirty="0"/>
              <a:t>PUB II = Bob’s PRV II)</a:t>
            </a:r>
          </a:p>
          <a:p>
            <a:pPr marL="800100" lvl="1" indent="-342900">
              <a:buFont typeface="+mj-lt"/>
              <a:buAutoNum type="arabicPeriod"/>
            </a:pPr>
            <a:r>
              <a:rPr lang="en-US" sz="1800" dirty="0"/>
              <a:t>Bob’s PRV II didn’t match Alice’s PUB I, but when he chose randomly he landed on PUB I (i.e., Bob’s</a:t>
            </a:r>
            <a:r>
              <a:rPr lang="en-US" sz="1800" b="1" dirty="0"/>
              <a:t> </a:t>
            </a:r>
            <a:r>
              <a:rPr lang="en-US" sz="1800" dirty="0"/>
              <a:t>PUB II </a:t>
            </a:r>
            <a:r>
              <a:rPr lang="en-US" sz="1800" b="1" dirty="0"/>
              <a:t>≠</a:t>
            </a:r>
            <a:r>
              <a:rPr lang="en-US" sz="1800" dirty="0"/>
              <a:t> Bob’s PRV II)</a:t>
            </a:r>
          </a:p>
          <a:p>
            <a:r>
              <a:rPr lang="en-US" sz="2000" b="1" dirty="0"/>
              <a:t>Which case is more likely?</a:t>
            </a:r>
          </a:p>
          <a:p>
            <a:r>
              <a:rPr lang="en-US" sz="2000" b="1" dirty="0">
                <a:solidFill>
                  <a:srgbClr val="0000FF"/>
                </a:solidFill>
              </a:rPr>
              <a:t>(1) is more likely</a:t>
            </a:r>
            <a:r>
              <a:rPr lang="en-US" sz="2000" dirty="0"/>
              <a:t>. So, Cara knows it is </a:t>
            </a:r>
            <a:r>
              <a:rPr lang="en-US" sz="2000" b="1" dirty="0">
                <a:solidFill>
                  <a:srgbClr val="0000FF"/>
                </a:solidFill>
              </a:rPr>
              <a:t>more likely than not</a:t>
            </a:r>
            <a:r>
              <a:rPr lang="en-US" sz="2000" dirty="0"/>
              <a:t> that </a:t>
            </a:r>
            <a:r>
              <a:rPr lang="en-US" sz="2000" b="1" dirty="0">
                <a:solidFill>
                  <a:srgbClr val="0000FF"/>
                </a:solidFill>
              </a:rPr>
              <a:t>Bob is guessing his private signal</a:t>
            </a:r>
            <a:endParaRPr lang="en-US" sz="2000" dirty="0"/>
          </a:p>
          <a:p>
            <a:r>
              <a:rPr lang="en-US" sz="2000" dirty="0"/>
              <a:t>Therefore, Cara’s </a:t>
            </a:r>
            <a:r>
              <a:rPr lang="en-US" sz="2000" b="1" dirty="0"/>
              <a:t>best bet </a:t>
            </a:r>
            <a:r>
              <a:rPr lang="en-US" sz="2000" dirty="0"/>
              <a:t>is to guess whatever PUB II is, and we have an information cascade started</a:t>
            </a:r>
            <a:r>
              <a:rPr lang="is-IS" sz="2000" dirty="0"/>
              <a:t>…....</a:t>
            </a:r>
            <a:r>
              <a:rPr lang="en-US" sz="2000" dirty="0"/>
              <a:t> </a:t>
            </a:r>
          </a:p>
          <a:p>
            <a:endParaRPr lang="en-US" sz="2000" dirty="0"/>
          </a:p>
          <a:p>
            <a:pPr lvl="1"/>
            <a:endParaRPr lang="en-US" sz="1800" dirty="0"/>
          </a:p>
          <a:p>
            <a:pPr lvl="1"/>
            <a:endParaRPr lang="en-US" sz="1800" dirty="0"/>
          </a:p>
          <a:p>
            <a:pPr lvl="1"/>
            <a:endParaRPr lang="en-US" sz="1800" dirty="0"/>
          </a:p>
          <a:p>
            <a:endParaRPr lang="en-US" sz="2000" dirty="0"/>
          </a:p>
          <a:p>
            <a:endParaRPr lang="en-US" sz="2000" b="1" dirty="0"/>
          </a:p>
          <a:p>
            <a:endParaRPr lang="en-US" sz="2000" dirty="0"/>
          </a:p>
        </p:txBody>
      </p:sp>
      <p:sp>
        <p:nvSpPr>
          <p:cNvPr id="4" name="Rounded Rectangle 3"/>
          <p:cNvSpPr/>
          <p:nvPr/>
        </p:nvSpPr>
        <p:spPr>
          <a:xfrm>
            <a:off x="762000" y="1981200"/>
            <a:ext cx="7239000" cy="381000"/>
          </a:xfrm>
          <a:prstGeom prst="round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ounded Rectangle 4"/>
          <p:cNvSpPr/>
          <p:nvPr/>
        </p:nvSpPr>
        <p:spPr>
          <a:xfrm>
            <a:off x="5638800" y="4028281"/>
            <a:ext cx="3276600" cy="381000"/>
          </a:xfrm>
          <a:prstGeom prst="round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3486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Number-Guessing </a:t>
            </a:r>
            <a:br>
              <a:rPr lang="en-US" dirty="0"/>
            </a:br>
            <a:r>
              <a:rPr lang="en-US" dirty="0"/>
              <a:t>thought Experiment </a:t>
            </a:r>
          </a:p>
        </p:txBody>
      </p:sp>
      <p:sp>
        <p:nvSpPr>
          <p:cNvPr id="3" name="Content Placeholder 2"/>
          <p:cNvSpPr>
            <a:spLocks noGrp="1"/>
          </p:cNvSpPr>
          <p:nvPr>
            <p:ph idx="1"/>
          </p:nvPr>
        </p:nvSpPr>
        <p:spPr/>
        <p:txBody>
          <a:bodyPr/>
          <a:lstStyle/>
          <a:p>
            <a:r>
              <a:rPr lang="en-US" dirty="0"/>
              <a:t>What if no cascade has started after </a:t>
            </a:r>
            <a:r>
              <a:rPr lang="en-US" b="1" dirty="0">
                <a:solidFill>
                  <a:srgbClr val="0000FF"/>
                </a:solidFill>
              </a:rPr>
              <a:t>“the first” two people</a:t>
            </a:r>
            <a:r>
              <a:rPr lang="en-US" dirty="0"/>
              <a:t>? Then everything </a:t>
            </a:r>
            <a:r>
              <a:rPr lang="en-US" b="1" dirty="0">
                <a:solidFill>
                  <a:srgbClr val="0000FF"/>
                </a:solidFill>
              </a:rPr>
              <a:t>restarts</a:t>
            </a:r>
            <a:r>
              <a:rPr lang="en-US" dirty="0"/>
              <a:t>, and a cascade could just as well start after </a:t>
            </a:r>
            <a:r>
              <a:rPr lang="en-US" b="1" dirty="0">
                <a:solidFill>
                  <a:srgbClr val="0000FF"/>
                </a:solidFill>
              </a:rPr>
              <a:t>the next two people</a:t>
            </a:r>
            <a:r>
              <a:rPr lang="en-US" dirty="0"/>
              <a:t>, and </a:t>
            </a:r>
            <a:r>
              <a:rPr lang="en-US" b="1" dirty="0"/>
              <a:t>then the next two</a:t>
            </a:r>
            <a:r>
              <a:rPr lang="en-US" dirty="0"/>
              <a:t>, </a:t>
            </a:r>
            <a:r>
              <a:rPr lang="en-US" b="1" dirty="0"/>
              <a:t>and so on </a:t>
            </a:r>
          </a:p>
          <a:p>
            <a:r>
              <a:rPr lang="en-US" dirty="0"/>
              <a:t>All it takes is some </a:t>
            </a:r>
            <a:r>
              <a:rPr lang="en-US" b="1" dirty="0">
                <a:solidFill>
                  <a:srgbClr val="0000FF"/>
                </a:solidFill>
              </a:rPr>
              <a:t>even-numbered</a:t>
            </a:r>
            <a:r>
              <a:rPr lang="en-US" dirty="0"/>
              <a:t> person to show the same public action as the </a:t>
            </a:r>
            <a:r>
              <a:rPr lang="en-US" b="1" dirty="0">
                <a:solidFill>
                  <a:srgbClr val="0000FF"/>
                </a:solidFill>
              </a:rPr>
              <a:t>odd-numbered</a:t>
            </a:r>
            <a:r>
              <a:rPr lang="en-US" dirty="0"/>
              <a:t> person </a:t>
            </a:r>
            <a:r>
              <a:rPr lang="en-US" b="1" dirty="0">
                <a:solidFill>
                  <a:srgbClr val="0000FF"/>
                </a:solidFill>
              </a:rPr>
              <a:t>right before her </a:t>
            </a:r>
          </a:p>
          <a:p>
            <a:endParaRPr lang="en-US" dirty="0"/>
          </a:p>
          <a:p>
            <a:endParaRPr lang="en-US" dirty="0"/>
          </a:p>
        </p:txBody>
      </p:sp>
      <p:pic>
        <p:nvPicPr>
          <p:cNvPr id="4" name="Picture 3"/>
          <p:cNvPicPr>
            <a:picLocks noChangeAspect="1"/>
          </p:cNvPicPr>
          <p:nvPr/>
        </p:nvPicPr>
        <p:blipFill>
          <a:blip r:embed="rId2"/>
          <a:stretch>
            <a:fillRect/>
          </a:stretch>
        </p:blipFill>
        <p:spPr>
          <a:xfrm>
            <a:off x="4191000" y="4102677"/>
            <a:ext cx="4826000" cy="2687899"/>
          </a:xfrm>
          <a:prstGeom prst="rect">
            <a:avLst/>
          </a:prstGeom>
        </p:spPr>
      </p:pic>
      <p:grpSp>
        <p:nvGrpSpPr>
          <p:cNvPr id="9" name="Group 8"/>
          <p:cNvGrpSpPr/>
          <p:nvPr/>
        </p:nvGrpSpPr>
        <p:grpSpPr>
          <a:xfrm>
            <a:off x="3581400" y="3200400"/>
            <a:ext cx="3352800" cy="2057400"/>
            <a:chOff x="3581400" y="3200400"/>
            <a:chExt cx="3352800" cy="2057400"/>
          </a:xfrm>
        </p:grpSpPr>
        <p:sp>
          <p:nvSpPr>
            <p:cNvPr id="6" name="Rounded Rectangle 5"/>
            <p:cNvSpPr/>
            <p:nvPr/>
          </p:nvSpPr>
          <p:spPr>
            <a:xfrm>
              <a:off x="3581400" y="3200400"/>
              <a:ext cx="3352800" cy="381000"/>
            </a:xfrm>
            <a:prstGeom prst="roundRect">
              <a:avLst>
                <a:gd name="adj" fmla="val 22593"/>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 name="Straight Arrow Connector 7"/>
            <p:cNvCxnSpPr/>
            <p:nvPr/>
          </p:nvCxnSpPr>
          <p:spPr>
            <a:xfrm flipH="1">
              <a:off x="6172200" y="3581400"/>
              <a:ext cx="76200" cy="1676400"/>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grpSp>
      <p:grpSp>
        <p:nvGrpSpPr>
          <p:cNvPr id="14" name="Group 13"/>
          <p:cNvGrpSpPr/>
          <p:nvPr/>
        </p:nvGrpSpPr>
        <p:grpSpPr>
          <a:xfrm>
            <a:off x="5029200" y="3547974"/>
            <a:ext cx="3276600" cy="1709826"/>
            <a:chOff x="5029200" y="3547974"/>
            <a:chExt cx="3276600" cy="1709826"/>
          </a:xfrm>
        </p:grpSpPr>
        <p:sp>
          <p:nvSpPr>
            <p:cNvPr id="11" name="Rounded Rectangle 10"/>
            <p:cNvSpPr/>
            <p:nvPr/>
          </p:nvSpPr>
          <p:spPr>
            <a:xfrm>
              <a:off x="5029200" y="3547974"/>
              <a:ext cx="3276600" cy="381000"/>
            </a:xfrm>
            <a:prstGeom prst="roundRect">
              <a:avLst>
                <a:gd name="adj" fmla="val 22593"/>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2" name="Straight Arrow Connector 11"/>
            <p:cNvCxnSpPr/>
            <p:nvPr/>
          </p:nvCxnSpPr>
          <p:spPr>
            <a:xfrm flipH="1">
              <a:off x="5638800" y="3928974"/>
              <a:ext cx="152400" cy="1328826"/>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grpSp>
      <p:cxnSp>
        <p:nvCxnSpPr>
          <p:cNvPr id="7" name="Straight Arrow Connector 6">
            <a:extLst>
              <a:ext uri="{FF2B5EF4-FFF2-40B4-BE49-F238E27FC236}">
                <a16:creationId xmlns:a16="http://schemas.microsoft.com/office/drawing/2014/main" id="{0BF4A10F-D82A-3C49-8787-9E677618CDE6}"/>
              </a:ext>
            </a:extLst>
          </p:cNvPr>
          <p:cNvCxnSpPr/>
          <p:nvPr/>
        </p:nvCxnSpPr>
        <p:spPr>
          <a:xfrm>
            <a:off x="4953000" y="2362200"/>
            <a:ext cx="381000" cy="2895600"/>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9158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a Cascade</a:t>
            </a:r>
          </a:p>
        </p:txBody>
      </p:sp>
      <p:sp>
        <p:nvSpPr>
          <p:cNvPr id="3" name="Content Placeholder 2"/>
          <p:cNvSpPr>
            <a:spLocks noGrp="1"/>
          </p:cNvSpPr>
          <p:nvPr>
            <p:ph idx="1"/>
          </p:nvPr>
        </p:nvSpPr>
        <p:spPr/>
        <p:txBody>
          <a:bodyPr/>
          <a:lstStyle/>
          <a:p>
            <a:r>
              <a:rPr lang="en-US" sz="2000" dirty="0"/>
              <a:t>How long, can we expect, it will take for a cascade to start? </a:t>
            </a:r>
          </a:p>
          <a:p>
            <a:r>
              <a:rPr lang="en-US" sz="2000" dirty="0"/>
              <a:t>How easy can it be to break a cascade? [Emperor’s New Clothes]</a:t>
            </a:r>
          </a:p>
          <a:p>
            <a:r>
              <a:rPr lang="en-US" sz="2000" b="1" dirty="0"/>
              <a:t>The first pair of guessers </a:t>
            </a:r>
          </a:p>
          <a:p>
            <a:pPr lvl="1"/>
            <a:r>
              <a:rPr lang="en-US" sz="1800" dirty="0"/>
              <a:t>Alice and Bob constitute the first pair of people to guess </a:t>
            </a:r>
          </a:p>
          <a:p>
            <a:pPr lvl="1"/>
            <a:r>
              <a:rPr lang="en-US" sz="1800" dirty="0"/>
              <a:t>Assume that moderator has decided on </a:t>
            </a:r>
            <a:r>
              <a:rPr lang="en-US" sz="1800" b="1" dirty="0"/>
              <a:t>1 as the correct number</a:t>
            </a:r>
            <a:r>
              <a:rPr lang="en-US" sz="1800" dirty="0"/>
              <a:t>, and that the chance that she shows each person a </a:t>
            </a:r>
            <a:r>
              <a:rPr lang="en-US" sz="1800" b="1" dirty="0"/>
              <a:t>1</a:t>
            </a:r>
            <a:r>
              <a:rPr lang="en-US" sz="1800" dirty="0"/>
              <a:t> as their private signal is 80% (termed </a:t>
            </a:r>
            <a:r>
              <a:rPr lang="en-US" sz="1800" b="1" dirty="0"/>
              <a:t>moderator’s chance</a:t>
            </a:r>
            <a:r>
              <a:rPr lang="en-US" sz="1800" dirty="0"/>
              <a:t>)</a:t>
            </a:r>
          </a:p>
          <a:p>
            <a:r>
              <a:rPr lang="en-US" sz="2000" dirty="0"/>
              <a:t>Enumerate different types of cascades by a </a:t>
            </a:r>
            <a:r>
              <a:rPr lang="en-US" sz="2000" b="1" dirty="0">
                <a:solidFill>
                  <a:srgbClr val="0000FF"/>
                </a:solidFill>
              </a:rPr>
              <a:t>tree diagram </a:t>
            </a:r>
          </a:p>
          <a:p>
            <a:endParaRPr lang="en-US" sz="2000" b="1" dirty="0"/>
          </a:p>
          <a:p>
            <a:endParaRPr lang="en-US" sz="2000" dirty="0"/>
          </a:p>
        </p:txBody>
      </p:sp>
      <p:pic>
        <p:nvPicPr>
          <p:cNvPr id="4" name="Picture 3"/>
          <p:cNvPicPr>
            <a:picLocks noChangeAspect="1"/>
          </p:cNvPicPr>
          <p:nvPr/>
        </p:nvPicPr>
        <p:blipFill>
          <a:blip r:embed="rId2"/>
          <a:stretch>
            <a:fillRect/>
          </a:stretch>
        </p:blipFill>
        <p:spPr>
          <a:xfrm>
            <a:off x="2737556" y="4343400"/>
            <a:ext cx="5816600" cy="2390721"/>
          </a:xfrm>
          <a:prstGeom prst="rect">
            <a:avLst/>
          </a:prstGeom>
        </p:spPr>
      </p:pic>
      <p:sp>
        <p:nvSpPr>
          <p:cNvPr id="5" name="TextBox 4"/>
          <p:cNvSpPr txBox="1"/>
          <p:nvPr/>
        </p:nvSpPr>
        <p:spPr>
          <a:xfrm>
            <a:off x="331612" y="4712788"/>
            <a:ext cx="2267656" cy="1631216"/>
          </a:xfrm>
          <a:prstGeom prst="rect">
            <a:avLst/>
          </a:prstGeom>
          <a:noFill/>
        </p:spPr>
        <p:txBody>
          <a:bodyPr wrap="square" rtlCol="0">
            <a:spAutoFit/>
          </a:bodyPr>
          <a:lstStyle/>
          <a:p>
            <a:r>
              <a:rPr lang="en-US" sz="2000" b="1" dirty="0">
                <a:solidFill>
                  <a:srgbClr val="0000FF"/>
                </a:solidFill>
              </a:rPr>
              <a:t>All six </a:t>
            </a:r>
            <a:r>
              <a:rPr lang="en-US" sz="2000" dirty="0"/>
              <a:t>possible scenarios arising from </a:t>
            </a:r>
            <a:r>
              <a:rPr lang="en-US" sz="2000" b="1" dirty="0"/>
              <a:t>private signals</a:t>
            </a:r>
            <a:r>
              <a:rPr lang="en-US" sz="2000" dirty="0"/>
              <a:t> of </a:t>
            </a:r>
            <a:r>
              <a:rPr lang="en-US" sz="2000" b="1" dirty="0"/>
              <a:t>first two</a:t>
            </a:r>
            <a:r>
              <a:rPr lang="en-US" sz="2000" dirty="0"/>
              <a:t> guessers </a:t>
            </a:r>
          </a:p>
        </p:txBody>
      </p:sp>
      <p:grpSp>
        <p:nvGrpSpPr>
          <p:cNvPr id="9" name="Group 8"/>
          <p:cNvGrpSpPr/>
          <p:nvPr/>
        </p:nvGrpSpPr>
        <p:grpSpPr>
          <a:xfrm>
            <a:off x="8247944" y="4875978"/>
            <a:ext cx="756976" cy="1325563"/>
            <a:chOff x="8247944" y="4875978"/>
            <a:chExt cx="756976" cy="1325563"/>
          </a:xfrm>
        </p:grpSpPr>
        <p:sp>
          <p:nvSpPr>
            <p:cNvPr id="6" name="Right Brace 5"/>
            <p:cNvSpPr/>
            <p:nvPr/>
          </p:nvSpPr>
          <p:spPr>
            <a:xfrm>
              <a:off x="8247944" y="4875978"/>
              <a:ext cx="248356" cy="1325563"/>
            </a:xfrm>
            <a:prstGeom prst="rightBrace">
              <a:avLst/>
            </a:prstGeom>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TextBox 6"/>
            <p:cNvSpPr txBox="1"/>
            <p:nvPr/>
          </p:nvSpPr>
          <p:spPr>
            <a:xfrm>
              <a:off x="8554156" y="5343730"/>
              <a:ext cx="450764" cy="369332"/>
            </a:xfrm>
            <a:prstGeom prst="rect">
              <a:avLst/>
            </a:prstGeom>
            <a:noFill/>
          </p:spPr>
          <p:txBody>
            <a:bodyPr wrap="square" rtlCol="0">
              <a:spAutoFit/>
            </a:bodyPr>
            <a:lstStyle/>
            <a:p>
              <a:r>
                <a:rPr lang="en-US" b="1" dirty="0">
                  <a:solidFill>
                    <a:srgbClr val="FF0000"/>
                  </a:solidFill>
                </a:rPr>
                <a:t>IC</a:t>
              </a:r>
            </a:p>
          </p:txBody>
        </p:sp>
      </p:grpSp>
      <p:sp>
        <p:nvSpPr>
          <p:cNvPr id="8" name="Left Brace 7"/>
          <p:cNvSpPr/>
          <p:nvPr/>
        </p:nvSpPr>
        <p:spPr>
          <a:xfrm>
            <a:off x="381000" y="1676400"/>
            <a:ext cx="152400" cy="609600"/>
          </a:xfrm>
          <a:prstGeom prst="leftBrace">
            <a:avLst/>
          </a:prstGeom>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13" name="Group 12"/>
          <p:cNvGrpSpPr/>
          <p:nvPr/>
        </p:nvGrpSpPr>
        <p:grpSpPr>
          <a:xfrm>
            <a:off x="5257800" y="2895600"/>
            <a:ext cx="3238500" cy="2963452"/>
            <a:chOff x="5257800" y="2895600"/>
            <a:chExt cx="3238500" cy="2963452"/>
          </a:xfrm>
        </p:grpSpPr>
        <p:sp>
          <p:nvSpPr>
            <p:cNvPr id="10" name="Oval 9"/>
            <p:cNvSpPr/>
            <p:nvPr/>
          </p:nvSpPr>
          <p:spPr>
            <a:xfrm>
              <a:off x="5257800" y="2895600"/>
              <a:ext cx="3238500" cy="609600"/>
            </a:xfrm>
            <a:prstGeom prst="ellipse">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2" name="Straight Arrow Connector 11"/>
            <p:cNvCxnSpPr/>
            <p:nvPr/>
          </p:nvCxnSpPr>
          <p:spPr>
            <a:xfrm flipH="1">
              <a:off x="7226610" y="3505200"/>
              <a:ext cx="240990" cy="2353852"/>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grpSp>
      <p:grpSp>
        <p:nvGrpSpPr>
          <p:cNvPr id="16" name="Group 15">
            <a:extLst>
              <a:ext uri="{FF2B5EF4-FFF2-40B4-BE49-F238E27FC236}">
                <a16:creationId xmlns:a16="http://schemas.microsoft.com/office/drawing/2014/main" id="{3D180B19-9916-6040-802C-E259BF5281E4}"/>
              </a:ext>
            </a:extLst>
          </p:cNvPr>
          <p:cNvGrpSpPr/>
          <p:nvPr/>
        </p:nvGrpSpPr>
        <p:grpSpPr>
          <a:xfrm>
            <a:off x="2599268" y="4495168"/>
            <a:ext cx="762000" cy="646331"/>
            <a:chOff x="8077200" y="1417638"/>
            <a:chExt cx="762000" cy="646331"/>
          </a:xfrm>
        </p:grpSpPr>
        <p:sp>
          <p:nvSpPr>
            <p:cNvPr id="17" name="TextBox 16">
              <a:extLst>
                <a:ext uri="{FF2B5EF4-FFF2-40B4-BE49-F238E27FC236}">
                  <a16:creationId xmlns:a16="http://schemas.microsoft.com/office/drawing/2014/main" id="{DA426641-2C2B-4343-B110-7FD8E082A034}"/>
                </a:ext>
              </a:extLst>
            </p:cNvPr>
            <p:cNvSpPr txBox="1"/>
            <p:nvPr/>
          </p:nvSpPr>
          <p:spPr>
            <a:xfrm>
              <a:off x="8236036" y="1417638"/>
              <a:ext cx="450764" cy="646331"/>
            </a:xfrm>
            <a:prstGeom prst="rect">
              <a:avLst/>
            </a:prstGeom>
            <a:noFill/>
          </p:spPr>
          <p:txBody>
            <a:bodyPr wrap="square" rtlCol="0">
              <a:spAutoFit/>
            </a:bodyPr>
            <a:lstStyle/>
            <a:p>
              <a:r>
                <a:rPr lang="en-US" sz="3600" b="1" dirty="0"/>
                <a:t>1</a:t>
              </a:r>
            </a:p>
          </p:txBody>
        </p:sp>
        <p:sp>
          <p:nvSpPr>
            <p:cNvPr id="18" name="Rectangle 17">
              <a:extLst>
                <a:ext uri="{FF2B5EF4-FFF2-40B4-BE49-F238E27FC236}">
                  <a16:creationId xmlns:a16="http://schemas.microsoft.com/office/drawing/2014/main" id="{5A5C0A82-0B05-8A42-ACB4-A779DCBC5D7A}"/>
                </a:ext>
              </a:extLst>
            </p:cNvPr>
            <p:cNvSpPr/>
            <p:nvPr/>
          </p:nvSpPr>
          <p:spPr>
            <a:xfrm>
              <a:off x="8077200" y="1417638"/>
              <a:ext cx="762000" cy="563562"/>
            </a:xfrm>
            <a:prstGeom prst="rect">
              <a:avLst/>
            </a:prstGeom>
            <a:noFill/>
            <a:ln w="57150">
              <a:solidFill>
                <a:srgbClr val="0000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63023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a Cascade</a:t>
            </a:r>
          </a:p>
        </p:txBody>
      </p:sp>
      <p:sp>
        <p:nvSpPr>
          <p:cNvPr id="3" name="Content Placeholder 2"/>
          <p:cNvSpPr>
            <a:spLocks noGrp="1"/>
          </p:cNvSpPr>
          <p:nvPr>
            <p:ph idx="1"/>
          </p:nvPr>
        </p:nvSpPr>
        <p:spPr/>
        <p:txBody>
          <a:bodyPr/>
          <a:lstStyle/>
          <a:p>
            <a:endParaRPr lang="en-US" sz="2000" b="1" dirty="0"/>
          </a:p>
          <a:p>
            <a:endParaRPr lang="en-US" sz="2000" dirty="0"/>
          </a:p>
        </p:txBody>
      </p:sp>
      <p:pic>
        <p:nvPicPr>
          <p:cNvPr id="4" name="Picture 3"/>
          <p:cNvPicPr>
            <a:picLocks noChangeAspect="1"/>
          </p:cNvPicPr>
          <p:nvPr/>
        </p:nvPicPr>
        <p:blipFill>
          <a:blip r:embed="rId2"/>
          <a:stretch>
            <a:fillRect/>
          </a:stretch>
        </p:blipFill>
        <p:spPr>
          <a:xfrm>
            <a:off x="568282" y="1719175"/>
            <a:ext cx="7239000" cy="2975351"/>
          </a:xfrm>
          <a:prstGeom prst="rect">
            <a:avLst/>
          </a:prstGeom>
        </p:spPr>
      </p:pic>
      <p:grpSp>
        <p:nvGrpSpPr>
          <p:cNvPr id="9" name="Group 8"/>
          <p:cNvGrpSpPr/>
          <p:nvPr/>
        </p:nvGrpSpPr>
        <p:grpSpPr>
          <a:xfrm>
            <a:off x="8077200" y="1417638"/>
            <a:ext cx="762000" cy="646331"/>
            <a:chOff x="8077200" y="1417638"/>
            <a:chExt cx="762000" cy="646331"/>
          </a:xfrm>
        </p:grpSpPr>
        <p:sp>
          <p:nvSpPr>
            <p:cNvPr id="7" name="TextBox 6"/>
            <p:cNvSpPr txBox="1"/>
            <p:nvPr/>
          </p:nvSpPr>
          <p:spPr>
            <a:xfrm>
              <a:off x="8236036" y="1417638"/>
              <a:ext cx="450764" cy="646331"/>
            </a:xfrm>
            <a:prstGeom prst="rect">
              <a:avLst/>
            </a:prstGeom>
            <a:noFill/>
          </p:spPr>
          <p:txBody>
            <a:bodyPr wrap="square" rtlCol="0">
              <a:spAutoFit/>
            </a:bodyPr>
            <a:lstStyle/>
            <a:p>
              <a:r>
                <a:rPr lang="en-US" sz="3600" b="1" dirty="0"/>
                <a:t>1</a:t>
              </a:r>
            </a:p>
          </p:txBody>
        </p:sp>
        <p:sp>
          <p:nvSpPr>
            <p:cNvPr id="8" name="Rectangle 7"/>
            <p:cNvSpPr/>
            <p:nvPr/>
          </p:nvSpPr>
          <p:spPr>
            <a:xfrm>
              <a:off x="8077200" y="1417638"/>
              <a:ext cx="762000" cy="563562"/>
            </a:xfrm>
            <a:prstGeom prst="rect">
              <a:avLst/>
            </a:prstGeom>
            <a:noFill/>
            <a:ln w="57150">
              <a:solidFill>
                <a:srgbClr val="0000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 name="Oval 9"/>
          <p:cNvSpPr/>
          <p:nvPr/>
        </p:nvSpPr>
        <p:spPr>
          <a:xfrm>
            <a:off x="457200" y="2895600"/>
            <a:ext cx="1600200" cy="608024"/>
          </a:xfrm>
          <a:prstGeom prst="ellipse">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Oval 10"/>
          <p:cNvSpPr/>
          <p:nvPr/>
        </p:nvSpPr>
        <p:spPr>
          <a:xfrm>
            <a:off x="2034441" y="3406580"/>
            <a:ext cx="1655741" cy="632020"/>
          </a:xfrm>
          <a:prstGeom prst="ellipse">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Oval 11"/>
          <p:cNvSpPr/>
          <p:nvPr/>
        </p:nvSpPr>
        <p:spPr>
          <a:xfrm rot="20271134">
            <a:off x="3721800" y="3787517"/>
            <a:ext cx="1600200" cy="480920"/>
          </a:xfrm>
          <a:prstGeom prst="ellipse">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TextBox 12"/>
          <p:cNvSpPr txBox="1"/>
          <p:nvPr/>
        </p:nvSpPr>
        <p:spPr>
          <a:xfrm>
            <a:off x="321733" y="4891199"/>
            <a:ext cx="6386685" cy="1938992"/>
          </a:xfrm>
          <a:prstGeom prst="rect">
            <a:avLst/>
          </a:prstGeom>
          <a:noFill/>
        </p:spPr>
        <p:txBody>
          <a:bodyPr wrap="none" rtlCol="0">
            <a:spAutoFit/>
          </a:bodyPr>
          <a:lstStyle/>
          <a:p>
            <a:pPr marL="285750" indent="-285750">
              <a:buFont typeface="Arial" charset="0"/>
              <a:buChar char="•"/>
            </a:pPr>
            <a:r>
              <a:rPr lang="en-US" sz="2000" dirty="0"/>
              <a:t>Alice getting (and </a:t>
            </a:r>
            <a:r>
              <a:rPr lang="en-US" sz="2000" dirty="0">
                <a:solidFill>
                  <a:srgbClr val="0000FF"/>
                </a:solidFill>
              </a:rPr>
              <a:t>guessing</a:t>
            </a:r>
            <a:r>
              <a:rPr lang="en-US" sz="2000" dirty="0"/>
              <a:t>) </a:t>
            </a:r>
            <a:r>
              <a:rPr lang="en-US" sz="2000" dirty="0">
                <a:solidFill>
                  <a:srgbClr val="0000FF"/>
                </a:solidFill>
              </a:rPr>
              <a:t>1 [PUB I = 1]</a:t>
            </a:r>
          </a:p>
          <a:p>
            <a:pPr marL="285750" indent="-285750">
              <a:buFont typeface="Arial" charset="0"/>
              <a:buChar char="•"/>
            </a:pPr>
            <a:r>
              <a:rPr lang="en-US" sz="2000" dirty="0"/>
              <a:t>Bob getting 0</a:t>
            </a:r>
          </a:p>
          <a:p>
            <a:pPr marL="742950" lvl="1" indent="-285750">
              <a:buFont typeface="Arial" charset="0"/>
              <a:buChar char="•"/>
            </a:pPr>
            <a:r>
              <a:rPr lang="en-US" sz="2000" dirty="0"/>
              <a:t>reasoning that Alice got 1</a:t>
            </a:r>
          </a:p>
          <a:p>
            <a:pPr marL="742950" lvl="1" indent="-285750">
              <a:buFont typeface="Arial" charset="0"/>
              <a:buChar char="•"/>
            </a:pPr>
            <a:r>
              <a:rPr lang="en-US" sz="2000" dirty="0"/>
              <a:t>Bob flipping a coin and </a:t>
            </a:r>
            <a:r>
              <a:rPr lang="en-US" sz="2000" dirty="0">
                <a:solidFill>
                  <a:srgbClr val="0000FF"/>
                </a:solidFill>
              </a:rPr>
              <a:t>guessing 1 [PUB II = 1]</a:t>
            </a:r>
          </a:p>
          <a:p>
            <a:pPr marL="285750" indent="-285750">
              <a:buFont typeface="Arial" charset="0"/>
              <a:buChar char="•"/>
            </a:pPr>
            <a:r>
              <a:rPr lang="en-US" sz="2000" dirty="0"/>
              <a:t>Starting a </a:t>
            </a:r>
            <a:r>
              <a:rPr lang="en-US" sz="2000" b="1" dirty="0">
                <a:solidFill>
                  <a:srgbClr val="0000FF"/>
                </a:solidFill>
              </a:rPr>
              <a:t>correct</a:t>
            </a:r>
            <a:r>
              <a:rPr lang="en-US" sz="2000" dirty="0">
                <a:solidFill>
                  <a:srgbClr val="0000FF"/>
                </a:solidFill>
              </a:rPr>
              <a:t> </a:t>
            </a:r>
            <a:r>
              <a:rPr lang="en-US" sz="2000" dirty="0"/>
              <a:t>cascade of 1</a:t>
            </a:r>
          </a:p>
          <a:p>
            <a:pPr marL="285750" indent="-285750">
              <a:buFont typeface="Arial" charset="0"/>
              <a:buChar char="•"/>
            </a:pPr>
            <a:endParaRPr lang="en-US" sz="2000" dirty="0"/>
          </a:p>
        </p:txBody>
      </p:sp>
      <p:cxnSp>
        <p:nvCxnSpPr>
          <p:cNvPr id="6" name="Straight Arrow Connector 5">
            <a:extLst>
              <a:ext uri="{FF2B5EF4-FFF2-40B4-BE49-F238E27FC236}">
                <a16:creationId xmlns:a16="http://schemas.microsoft.com/office/drawing/2014/main" id="{A049C054-5FD1-964E-BBF1-A36FD1FE329E}"/>
              </a:ext>
            </a:extLst>
          </p:cNvPr>
          <p:cNvCxnSpPr/>
          <p:nvPr/>
        </p:nvCxnSpPr>
        <p:spPr>
          <a:xfrm>
            <a:off x="7397262" y="3810000"/>
            <a:ext cx="990600" cy="0"/>
          </a:xfrm>
          <a:prstGeom prst="straightConnector1">
            <a:avLst/>
          </a:prstGeom>
          <a:ln w="57150">
            <a:solidFill>
              <a:srgbClr val="0000FF"/>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3870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a Cascade</a:t>
            </a:r>
          </a:p>
        </p:txBody>
      </p:sp>
      <p:sp>
        <p:nvSpPr>
          <p:cNvPr id="3" name="Content Placeholder 2"/>
          <p:cNvSpPr>
            <a:spLocks noGrp="1"/>
          </p:cNvSpPr>
          <p:nvPr>
            <p:ph idx="1"/>
          </p:nvPr>
        </p:nvSpPr>
        <p:spPr/>
        <p:txBody>
          <a:bodyPr/>
          <a:lstStyle/>
          <a:p>
            <a:endParaRPr lang="en-US" sz="2000" b="1" dirty="0"/>
          </a:p>
          <a:p>
            <a:endParaRPr lang="en-US" sz="2000" dirty="0"/>
          </a:p>
        </p:txBody>
      </p:sp>
      <p:pic>
        <p:nvPicPr>
          <p:cNvPr id="4" name="Picture 3"/>
          <p:cNvPicPr>
            <a:picLocks noChangeAspect="1"/>
          </p:cNvPicPr>
          <p:nvPr/>
        </p:nvPicPr>
        <p:blipFill>
          <a:blip r:embed="rId2"/>
          <a:stretch>
            <a:fillRect/>
          </a:stretch>
        </p:blipFill>
        <p:spPr>
          <a:xfrm>
            <a:off x="568282" y="1719175"/>
            <a:ext cx="7239000" cy="2975351"/>
          </a:xfrm>
          <a:prstGeom prst="rect">
            <a:avLst/>
          </a:prstGeom>
        </p:spPr>
      </p:pic>
      <p:grpSp>
        <p:nvGrpSpPr>
          <p:cNvPr id="9" name="Group 8"/>
          <p:cNvGrpSpPr/>
          <p:nvPr/>
        </p:nvGrpSpPr>
        <p:grpSpPr>
          <a:xfrm>
            <a:off x="8077200" y="1417638"/>
            <a:ext cx="762000" cy="646331"/>
            <a:chOff x="8077200" y="1417638"/>
            <a:chExt cx="762000" cy="646331"/>
          </a:xfrm>
        </p:grpSpPr>
        <p:sp>
          <p:nvSpPr>
            <p:cNvPr id="7" name="TextBox 6"/>
            <p:cNvSpPr txBox="1"/>
            <p:nvPr/>
          </p:nvSpPr>
          <p:spPr>
            <a:xfrm>
              <a:off x="8236036" y="1417638"/>
              <a:ext cx="450764" cy="646331"/>
            </a:xfrm>
            <a:prstGeom prst="rect">
              <a:avLst/>
            </a:prstGeom>
            <a:noFill/>
          </p:spPr>
          <p:txBody>
            <a:bodyPr wrap="square" rtlCol="0">
              <a:spAutoFit/>
            </a:bodyPr>
            <a:lstStyle/>
            <a:p>
              <a:r>
                <a:rPr lang="en-US" sz="3600" b="1" dirty="0"/>
                <a:t>1</a:t>
              </a:r>
            </a:p>
          </p:txBody>
        </p:sp>
        <p:sp>
          <p:nvSpPr>
            <p:cNvPr id="8" name="Rectangle 7"/>
            <p:cNvSpPr/>
            <p:nvPr/>
          </p:nvSpPr>
          <p:spPr>
            <a:xfrm>
              <a:off x="8077200" y="1417638"/>
              <a:ext cx="762000" cy="563562"/>
            </a:xfrm>
            <a:prstGeom prst="rect">
              <a:avLst/>
            </a:prstGeom>
            <a:noFill/>
            <a:ln w="57150">
              <a:solidFill>
                <a:srgbClr val="0000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 name="Oval 9"/>
          <p:cNvSpPr/>
          <p:nvPr/>
        </p:nvSpPr>
        <p:spPr>
          <a:xfrm flipV="1">
            <a:off x="5181600" y="1536612"/>
            <a:ext cx="2736764" cy="673188"/>
          </a:xfrm>
          <a:prstGeom prst="ellipse">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extBox 4"/>
          <p:cNvSpPr txBox="1"/>
          <p:nvPr/>
        </p:nvSpPr>
        <p:spPr>
          <a:xfrm>
            <a:off x="145964" y="4644700"/>
            <a:ext cx="4767610" cy="1938992"/>
          </a:xfrm>
          <a:prstGeom prst="rect">
            <a:avLst/>
          </a:prstGeom>
          <a:noFill/>
        </p:spPr>
        <p:txBody>
          <a:bodyPr wrap="square" rtlCol="0">
            <a:spAutoFit/>
          </a:bodyPr>
          <a:lstStyle/>
          <a:p>
            <a:pPr marL="342900" indent="-342900">
              <a:buFont typeface="Arial" charset="0"/>
              <a:buChar char="•"/>
            </a:pPr>
            <a:r>
              <a:rPr lang="en-US" sz="2000" dirty="0"/>
              <a:t>When will there be </a:t>
            </a:r>
            <a:r>
              <a:rPr lang="en-US" sz="2000" b="1" dirty="0"/>
              <a:t>no cascade </a:t>
            </a:r>
            <a:r>
              <a:rPr lang="en-US" sz="2000" dirty="0"/>
              <a:t>at the end of their turns?</a:t>
            </a:r>
          </a:p>
          <a:p>
            <a:pPr marL="342900" indent="-342900">
              <a:buFont typeface="Arial" charset="0"/>
              <a:buChar char="•"/>
            </a:pPr>
            <a:r>
              <a:rPr lang="en-US" sz="2000" dirty="0"/>
              <a:t>For this to happen, PUB I </a:t>
            </a:r>
            <a:r>
              <a:rPr lang="en-US" sz="2000" b="1" dirty="0"/>
              <a:t>≠ </a:t>
            </a:r>
            <a:r>
              <a:rPr lang="en-US" sz="2000" dirty="0"/>
              <a:t>PUB II</a:t>
            </a:r>
          </a:p>
          <a:p>
            <a:pPr marL="342900" indent="-342900">
              <a:buFont typeface="Arial" charset="0"/>
              <a:buChar char="•"/>
            </a:pPr>
            <a:r>
              <a:rPr lang="en-US" sz="2000" dirty="0"/>
              <a:t>What is the </a:t>
            </a:r>
            <a:r>
              <a:rPr lang="en-US" sz="2000" b="1" dirty="0"/>
              <a:t>probability</a:t>
            </a:r>
            <a:r>
              <a:rPr lang="en-US" sz="2000" dirty="0"/>
              <a:t> that no cascade will have been triggered at the end of their turns? </a:t>
            </a:r>
          </a:p>
        </p:txBody>
      </p:sp>
      <p:sp>
        <p:nvSpPr>
          <p:cNvPr id="14" name="Oval 13"/>
          <p:cNvSpPr/>
          <p:nvPr/>
        </p:nvSpPr>
        <p:spPr>
          <a:xfrm flipV="1">
            <a:off x="5224810" y="4136120"/>
            <a:ext cx="2736764" cy="673188"/>
          </a:xfrm>
          <a:prstGeom prst="ellipse">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TextBox 14"/>
          <p:cNvSpPr txBox="1"/>
          <p:nvPr/>
        </p:nvSpPr>
        <p:spPr>
          <a:xfrm>
            <a:off x="5272942" y="5722761"/>
            <a:ext cx="3490058" cy="707886"/>
          </a:xfrm>
          <a:prstGeom prst="rect">
            <a:avLst/>
          </a:prstGeom>
          <a:noFill/>
        </p:spPr>
        <p:txBody>
          <a:bodyPr wrap="none" rtlCol="0">
            <a:spAutoFit/>
          </a:bodyPr>
          <a:lstStyle/>
          <a:p>
            <a:r>
              <a:rPr lang="en-US" sz="2000" dirty="0"/>
              <a:t>  P(PUB I = 0 &amp; PUB II = 1) </a:t>
            </a:r>
          </a:p>
          <a:p>
            <a:r>
              <a:rPr lang="en-US" sz="2000" dirty="0"/>
              <a:t>+ P(PUB I = 1 &amp; PUB II = 0) </a:t>
            </a:r>
          </a:p>
        </p:txBody>
      </p:sp>
    </p:spTree>
    <p:extLst>
      <p:ext uri="{BB962C8B-B14F-4D97-AF65-F5344CB8AC3E}">
        <p14:creationId xmlns:p14="http://schemas.microsoft.com/office/powerpoint/2010/main" val="171017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a Cascade</a:t>
            </a:r>
          </a:p>
        </p:txBody>
      </p:sp>
      <p:sp>
        <p:nvSpPr>
          <p:cNvPr id="3" name="Content Placeholder 2"/>
          <p:cNvSpPr>
            <a:spLocks noGrp="1"/>
          </p:cNvSpPr>
          <p:nvPr>
            <p:ph idx="1"/>
          </p:nvPr>
        </p:nvSpPr>
        <p:spPr/>
        <p:txBody>
          <a:bodyPr/>
          <a:lstStyle/>
          <a:p>
            <a:endParaRPr lang="en-US" sz="2000" b="1" dirty="0"/>
          </a:p>
          <a:p>
            <a:endParaRPr lang="en-US" sz="2000" dirty="0"/>
          </a:p>
        </p:txBody>
      </p:sp>
      <p:pic>
        <p:nvPicPr>
          <p:cNvPr id="4" name="Picture 3"/>
          <p:cNvPicPr>
            <a:picLocks noChangeAspect="1"/>
          </p:cNvPicPr>
          <p:nvPr/>
        </p:nvPicPr>
        <p:blipFill>
          <a:blip r:embed="rId2"/>
          <a:stretch>
            <a:fillRect/>
          </a:stretch>
        </p:blipFill>
        <p:spPr>
          <a:xfrm>
            <a:off x="568282" y="1719175"/>
            <a:ext cx="7239000" cy="2975351"/>
          </a:xfrm>
          <a:prstGeom prst="rect">
            <a:avLst/>
          </a:prstGeom>
        </p:spPr>
      </p:pic>
      <p:grpSp>
        <p:nvGrpSpPr>
          <p:cNvPr id="9" name="Group 8"/>
          <p:cNvGrpSpPr/>
          <p:nvPr/>
        </p:nvGrpSpPr>
        <p:grpSpPr>
          <a:xfrm>
            <a:off x="8077200" y="1417638"/>
            <a:ext cx="762000" cy="646331"/>
            <a:chOff x="8077200" y="1417638"/>
            <a:chExt cx="762000" cy="646331"/>
          </a:xfrm>
        </p:grpSpPr>
        <p:sp>
          <p:nvSpPr>
            <p:cNvPr id="7" name="TextBox 6"/>
            <p:cNvSpPr txBox="1"/>
            <p:nvPr/>
          </p:nvSpPr>
          <p:spPr>
            <a:xfrm>
              <a:off x="8236036" y="1417638"/>
              <a:ext cx="450764" cy="646331"/>
            </a:xfrm>
            <a:prstGeom prst="rect">
              <a:avLst/>
            </a:prstGeom>
            <a:noFill/>
          </p:spPr>
          <p:txBody>
            <a:bodyPr wrap="square" rtlCol="0">
              <a:spAutoFit/>
            </a:bodyPr>
            <a:lstStyle/>
            <a:p>
              <a:r>
                <a:rPr lang="en-US" sz="3600" b="1" dirty="0"/>
                <a:t>1</a:t>
              </a:r>
            </a:p>
          </p:txBody>
        </p:sp>
        <p:sp>
          <p:nvSpPr>
            <p:cNvPr id="8" name="Rectangle 7"/>
            <p:cNvSpPr/>
            <p:nvPr/>
          </p:nvSpPr>
          <p:spPr>
            <a:xfrm>
              <a:off x="8077200" y="1417638"/>
              <a:ext cx="762000" cy="563562"/>
            </a:xfrm>
            <a:prstGeom prst="rect">
              <a:avLst/>
            </a:prstGeom>
            <a:noFill/>
            <a:ln w="57150">
              <a:solidFill>
                <a:srgbClr val="0000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 name="Oval 9"/>
          <p:cNvSpPr/>
          <p:nvPr/>
        </p:nvSpPr>
        <p:spPr>
          <a:xfrm flipV="1">
            <a:off x="5181600" y="1536612"/>
            <a:ext cx="2736764" cy="673188"/>
          </a:xfrm>
          <a:prstGeom prst="ellipse">
            <a:avLst/>
          </a:prstGeom>
          <a:noFill/>
          <a:ln w="57150">
            <a:solidFill>
              <a:srgbClr val="0000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TextBox 12"/>
          <p:cNvSpPr txBox="1"/>
          <p:nvPr/>
        </p:nvSpPr>
        <p:spPr>
          <a:xfrm>
            <a:off x="152400" y="4694526"/>
            <a:ext cx="6128601" cy="1877437"/>
          </a:xfrm>
          <a:prstGeom prst="rect">
            <a:avLst/>
          </a:prstGeom>
          <a:noFill/>
        </p:spPr>
        <p:txBody>
          <a:bodyPr wrap="none" rtlCol="0">
            <a:spAutoFit/>
          </a:bodyPr>
          <a:lstStyle/>
          <a:p>
            <a:pPr marL="285750" indent="-285750">
              <a:buFont typeface="Arial" charset="0"/>
              <a:buChar char="•"/>
            </a:pPr>
            <a:r>
              <a:rPr lang="en-US" sz="2000" dirty="0"/>
              <a:t>Probability of Alice getting (and </a:t>
            </a:r>
            <a:r>
              <a:rPr lang="en-US" sz="2000" dirty="0">
                <a:solidFill>
                  <a:srgbClr val="0000FF"/>
                </a:solidFill>
              </a:rPr>
              <a:t>guessing</a:t>
            </a:r>
            <a:r>
              <a:rPr lang="en-US" sz="2000" dirty="0"/>
              <a:t>) </a:t>
            </a:r>
            <a:r>
              <a:rPr lang="en-US" sz="2000" dirty="0">
                <a:solidFill>
                  <a:srgbClr val="0000FF"/>
                </a:solidFill>
              </a:rPr>
              <a:t> 0</a:t>
            </a:r>
          </a:p>
          <a:p>
            <a:pPr marL="742950" lvl="1" indent="-285750">
              <a:buFont typeface="Arial" charset="0"/>
              <a:buChar char="•"/>
            </a:pPr>
            <a:r>
              <a:rPr lang="en-US" dirty="0">
                <a:solidFill>
                  <a:srgbClr val="0000FF"/>
                </a:solidFill>
              </a:rPr>
              <a:t>0.2</a:t>
            </a:r>
          </a:p>
          <a:p>
            <a:pPr marL="285750" indent="-285750">
              <a:buFont typeface="Arial" charset="0"/>
              <a:buChar char="•"/>
            </a:pPr>
            <a:r>
              <a:rPr lang="en-US" sz="2000" dirty="0"/>
              <a:t>Probability of Bob getting 1</a:t>
            </a:r>
          </a:p>
          <a:p>
            <a:pPr marL="742950" lvl="1" indent="-285750">
              <a:buFont typeface="Arial" charset="0"/>
              <a:buChar char="•"/>
            </a:pPr>
            <a:r>
              <a:rPr lang="en-US" dirty="0">
                <a:solidFill>
                  <a:srgbClr val="0000FF"/>
                </a:solidFill>
              </a:rPr>
              <a:t>0.8</a:t>
            </a:r>
          </a:p>
          <a:p>
            <a:pPr marL="285750" indent="-285750">
              <a:buFont typeface="Arial" charset="0"/>
              <a:buChar char="•"/>
            </a:pPr>
            <a:r>
              <a:rPr lang="en-US" sz="2000" dirty="0"/>
              <a:t>Probability of Bob flipping a coin and </a:t>
            </a:r>
            <a:r>
              <a:rPr lang="en-US" sz="2000" dirty="0">
                <a:solidFill>
                  <a:srgbClr val="0000FF"/>
                </a:solidFill>
              </a:rPr>
              <a:t>guessing 1</a:t>
            </a:r>
          </a:p>
          <a:p>
            <a:pPr marL="742950" lvl="1" indent="-285750">
              <a:buFont typeface="Arial" charset="0"/>
              <a:buChar char="•"/>
            </a:pPr>
            <a:r>
              <a:rPr lang="en-US" sz="2000" dirty="0">
                <a:solidFill>
                  <a:srgbClr val="0000FF"/>
                </a:solidFill>
              </a:rPr>
              <a:t>0.5</a:t>
            </a:r>
          </a:p>
        </p:txBody>
      </p:sp>
      <p:sp>
        <p:nvSpPr>
          <p:cNvPr id="6" name="TextBox 5"/>
          <p:cNvSpPr txBox="1"/>
          <p:nvPr/>
        </p:nvSpPr>
        <p:spPr>
          <a:xfrm>
            <a:off x="34290" y="1481226"/>
            <a:ext cx="3446452" cy="1107996"/>
          </a:xfrm>
          <a:prstGeom prst="rect">
            <a:avLst/>
          </a:prstGeom>
          <a:noFill/>
        </p:spPr>
        <p:txBody>
          <a:bodyPr wrap="square" rtlCol="0">
            <a:spAutoFit/>
          </a:bodyPr>
          <a:lstStyle/>
          <a:p>
            <a:pPr marL="0" lvl="1"/>
            <a:r>
              <a:rPr lang="en-US" sz="1600" dirty="0"/>
              <a:t>The probability that moderator shows each person a </a:t>
            </a:r>
            <a:r>
              <a:rPr lang="en-US" sz="1600" b="1" dirty="0"/>
              <a:t>1</a:t>
            </a:r>
            <a:r>
              <a:rPr lang="en-US" sz="1600" dirty="0"/>
              <a:t> as his/her private signal is </a:t>
            </a:r>
            <a:r>
              <a:rPr lang="en-US" sz="1600" b="1" dirty="0">
                <a:solidFill>
                  <a:srgbClr val="0000FF"/>
                </a:solidFill>
              </a:rPr>
              <a:t>80% </a:t>
            </a:r>
          </a:p>
          <a:p>
            <a:endParaRPr lang="en-US" dirty="0"/>
          </a:p>
        </p:txBody>
      </p:sp>
      <p:sp>
        <p:nvSpPr>
          <p:cNvPr id="11" name="Oval 10"/>
          <p:cNvSpPr/>
          <p:nvPr/>
        </p:nvSpPr>
        <p:spPr>
          <a:xfrm rot="20421507">
            <a:off x="411984" y="2678480"/>
            <a:ext cx="1609036" cy="651445"/>
          </a:xfrm>
          <a:prstGeom prst="ellipse">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TextBox 11"/>
          <p:cNvSpPr txBox="1"/>
          <p:nvPr/>
        </p:nvSpPr>
        <p:spPr>
          <a:xfrm>
            <a:off x="2964264" y="6387297"/>
            <a:ext cx="6110968" cy="400110"/>
          </a:xfrm>
          <a:prstGeom prst="rect">
            <a:avLst/>
          </a:prstGeom>
          <a:noFill/>
        </p:spPr>
        <p:txBody>
          <a:bodyPr wrap="none" rtlCol="0">
            <a:spAutoFit/>
          </a:bodyPr>
          <a:lstStyle/>
          <a:p>
            <a:r>
              <a:rPr lang="en-US" sz="2000" dirty="0"/>
              <a:t>P(PUB I = 0 &amp; PUB II = 1)  = 0.2 * 0.8 * 0.5 = 0.08</a:t>
            </a:r>
          </a:p>
        </p:txBody>
      </p:sp>
      <p:sp>
        <p:nvSpPr>
          <p:cNvPr id="15" name="Oval 14"/>
          <p:cNvSpPr/>
          <p:nvPr/>
        </p:nvSpPr>
        <p:spPr>
          <a:xfrm rot="20421507">
            <a:off x="3702252" y="1714556"/>
            <a:ext cx="1609036" cy="651445"/>
          </a:xfrm>
          <a:prstGeom prst="ellipse">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Oval 15"/>
          <p:cNvSpPr/>
          <p:nvPr/>
        </p:nvSpPr>
        <p:spPr>
          <a:xfrm rot="20421507">
            <a:off x="2042173" y="2185908"/>
            <a:ext cx="1701942" cy="645806"/>
          </a:xfrm>
          <a:prstGeom prst="ellipse">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860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a Cascade</a:t>
            </a:r>
          </a:p>
        </p:txBody>
      </p:sp>
      <p:sp>
        <p:nvSpPr>
          <p:cNvPr id="3" name="Content Placeholder 2"/>
          <p:cNvSpPr>
            <a:spLocks noGrp="1"/>
          </p:cNvSpPr>
          <p:nvPr>
            <p:ph idx="1"/>
          </p:nvPr>
        </p:nvSpPr>
        <p:spPr/>
        <p:txBody>
          <a:bodyPr/>
          <a:lstStyle/>
          <a:p>
            <a:endParaRPr lang="en-US" sz="2000" b="1" dirty="0"/>
          </a:p>
          <a:p>
            <a:endParaRPr lang="en-US" sz="2000" dirty="0"/>
          </a:p>
        </p:txBody>
      </p:sp>
      <p:pic>
        <p:nvPicPr>
          <p:cNvPr id="4" name="Picture 3"/>
          <p:cNvPicPr>
            <a:picLocks noChangeAspect="1"/>
          </p:cNvPicPr>
          <p:nvPr/>
        </p:nvPicPr>
        <p:blipFill>
          <a:blip r:embed="rId2"/>
          <a:stretch>
            <a:fillRect/>
          </a:stretch>
        </p:blipFill>
        <p:spPr>
          <a:xfrm>
            <a:off x="568282" y="1719175"/>
            <a:ext cx="7239000" cy="2975351"/>
          </a:xfrm>
          <a:prstGeom prst="rect">
            <a:avLst/>
          </a:prstGeom>
        </p:spPr>
      </p:pic>
      <p:grpSp>
        <p:nvGrpSpPr>
          <p:cNvPr id="9" name="Group 8"/>
          <p:cNvGrpSpPr/>
          <p:nvPr/>
        </p:nvGrpSpPr>
        <p:grpSpPr>
          <a:xfrm>
            <a:off x="8077200" y="1417638"/>
            <a:ext cx="762000" cy="646331"/>
            <a:chOff x="8077200" y="1417638"/>
            <a:chExt cx="762000" cy="646331"/>
          </a:xfrm>
        </p:grpSpPr>
        <p:sp>
          <p:nvSpPr>
            <p:cNvPr id="7" name="TextBox 6"/>
            <p:cNvSpPr txBox="1"/>
            <p:nvPr/>
          </p:nvSpPr>
          <p:spPr>
            <a:xfrm>
              <a:off x="8236036" y="1417638"/>
              <a:ext cx="450764" cy="646331"/>
            </a:xfrm>
            <a:prstGeom prst="rect">
              <a:avLst/>
            </a:prstGeom>
            <a:noFill/>
          </p:spPr>
          <p:txBody>
            <a:bodyPr wrap="square" rtlCol="0">
              <a:spAutoFit/>
            </a:bodyPr>
            <a:lstStyle/>
            <a:p>
              <a:r>
                <a:rPr lang="en-US" sz="3600" b="1" dirty="0"/>
                <a:t>1</a:t>
              </a:r>
            </a:p>
          </p:txBody>
        </p:sp>
        <p:sp>
          <p:nvSpPr>
            <p:cNvPr id="8" name="Rectangle 7"/>
            <p:cNvSpPr/>
            <p:nvPr/>
          </p:nvSpPr>
          <p:spPr>
            <a:xfrm>
              <a:off x="8077200" y="1417638"/>
              <a:ext cx="762000" cy="563562"/>
            </a:xfrm>
            <a:prstGeom prst="rect">
              <a:avLst/>
            </a:prstGeom>
            <a:noFill/>
            <a:ln w="57150">
              <a:solidFill>
                <a:srgbClr val="0000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 name="Oval 9"/>
          <p:cNvSpPr/>
          <p:nvPr/>
        </p:nvSpPr>
        <p:spPr>
          <a:xfrm flipV="1">
            <a:off x="5178409" y="4129060"/>
            <a:ext cx="2736764" cy="673188"/>
          </a:xfrm>
          <a:prstGeom prst="ellipse">
            <a:avLst/>
          </a:prstGeom>
          <a:noFill/>
          <a:ln w="57150">
            <a:solidFill>
              <a:srgbClr val="0000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TextBox 12"/>
          <p:cNvSpPr txBox="1"/>
          <p:nvPr/>
        </p:nvSpPr>
        <p:spPr>
          <a:xfrm>
            <a:off x="152400" y="4694526"/>
            <a:ext cx="6128601" cy="1877437"/>
          </a:xfrm>
          <a:prstGeom prst="rect">
            <a:avLst/>
          </a:prstGeom>
          <a:noFill/>
        </p:spPr>
        <p:txBody>
          <a:bodyPr wrap="none" rtlCol="0">
            <a:spAutoFit/>
          </a:bodyPr>
          <a:lstStyle/>
          <a:p>
            <a:pPr marL="285750" indent="-285750">
              <a:buFont typeface="Arial" charset="0"/>
              <a:buChar char="•"/>
            </a:pPr>
            <a:r>
              <a:rPr lang="en-US" sz="2000" dirty="0"/>
              <a:t>Probability of Alice getting (and </a:t>
            </a:r>
            <a:r>
              <a:rPr lang="en-US" sz="2000" dirty="0">
                <a:solidFill>
                  <a:srgbClr val="0000FF"/>
                </a:solidFill>
              </a:rPr>
              <a:t>guessing</a:t>
            </a:r>
            <a:r>
              <a:rPr lang="en-US" sz="2000" dirty="0"/>
              <a:t>) </a:t>
            </a:r>
            <a:r>
              <a:rPr lang="en-US" sz="2000" dirty="0">
                <a:solidFill>
                  <a:srgbClr val="0000FF"/>
                </a:solidFill>
              </a:rPr>
              <a:t> 1</a:t>
            </a:r>
          </a:p>
          <a:p>
            <a:pPr marL="742950" lvl="1" indent="-285750">
              <a:buFont typeface="Arial" charset="0"/>
              <a:buChar char="•"/>
            </a:pPr>
            <a:r>
              <a:rPr lang="en-US" dirty="0">
                <a:solidFill>
                  <a:srgbClr val="0000FF"/>
                </a:solidFill>
              </a:rPr>
              <a:t>0.8</a:t>
            </a:r>
          </a:p>
          <a:p>
            <a:pPr marL="285750" indent="-285750">
              <a:buFont typeface="Arial" charset="0"/>
              <a:buChar char="•"/>
            </a:pPr>
            <a:r>
              <a:rPr lang="en-US" sz="2000" dirty="0"/>
              <a:t>Probability of Bob getting 0</a:t>
            </a:r>
          </a:p>
          <a:p>
            <a:pPr marL="742950" lvl="1" indent="-285750">
              <a:buFont typeface="Arial" charset="0"/>
              <a:buChar char="•"/>
            </a:pPr>
            <a:r>
              <a:rPr lang="en-US" dirty="0">
                <a:solidFill>
                  <a:srgbClr val="0000FF"/>
                </a:solidFill>
              </a:rPr>
              <a:t>0.2</a:t>
            </a:r>
          </a:p>
          <a:p>
            <a:pPr marL="285750" indent="-285750">
              <a:buFont typeface="Arial" charset="0"/>
              <a:buChar char="•"/>
            </a:pPr>
            <a:r>
              <a:rPr lang="en-US" sz="2000" dirty="0"/>
              <a:t>Probability of Bob flipping a coin and </a:t>
            </a:r>
            <a:r>
              <a:rPr lang="en-US" sz="2000" dirty="0">
                <a:solidFill>
                  <a:srgbClr val="0000FF"/>
                </a:solidFill>
              </a:rPr>
              <a:t>guessing 0</a:t>
            </a:r>
          </a:p>
          <a:p>
            <a:pPr marL="742950" lvl="1" indent="-285750">
              <a:buFont typeface="Arial" charset="0"/>
              <a:buChar char="•"/>
            </a:pPr>
            <a:r>
              <a:rPr lang="en-US" sz="2000" dirty="0">
                <a:solidFill>
                  <a:srgbClr val="0000FF"/>
                </a:solidFill>
              </a:rPr>
              <a:t>0.5</a:t>
            </a:r>
          </a:p>
        </p:txBody>
      </p:sp>
      <p:sp>
        <p:nvSpPr>
          <p:cNvPr id="6" name="TextBox 5"/>
          <p:cNvSpPr txBox="1"/>
          <p:nvPr/>
        </p:nvSpPr>
        <p:spPr>
          <a:xfrm>
            <a:off x="34290" y="1481226"/>
            <a:ext cx="3446452" cy="1107996"/>
          </a:xfrm>
          <a:prstGeom prst="rect">
            <a:avLst/>
          </a:prstGeom>
          <a:noFill/>
        </p:spPr>
        <p:txBody>
          <a:bodyPr wrap="square" rtlCol="0">
            <a:spAutoFit/>
          </a:bodyPr>
          <a:lstStyle/>
          <a:p>
            <a:pPr marL="0" lvl="1"/>
            <a:r>
              <a:rPr lang="en-US" sz="1600" dirty="0"/>
              <a:t>The probability that moderator shows each person a </a:t>
            </a:r>
            <a:r>
              <a:rPr lang="en-US" sz="1600" b="1" dirty="0"/>
              <a:t>1</a:t>
            </a:r>
            <a:r>
              <a:rPr lang="en-US" sz="1600" dirty="0"/>
              <a:t> as his/her private signal is </a:t>
            </a:r>
            <a:r>
              <a:rPr lang="en-US" sz="1600" b="1" dirty="0">
                <a:solidFill>
                  <a:srgbClr val="0000FF"/>
                </a:solidFill>
              </a:rPr>
              <a:t>80% </a:t>
            </a:r>
          </a:p>
          <a:p>
            <a:endParaRPr lang="en-US" dirty="0"/>
          </a:p>
        </p:txBody>
      </p:sp>
      <p:sp>
        <p:nvSpPr>
          <p:cNvPr id="11" name="Oval 10"/>
          <p:cNvSpPr/>
          <p:nvPr/>
        </p:nvSpPr>
        <p:spPr>
          <a:xfrm rot="849440">
            <a:off x="403932" y="2913525"/>
            <a:ext cx="1609036" cy="651445"/>
          </a:xfrm>
          <a:prstGeom prst="ellipse">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TextBox 11"/>
          <p:cNvSpPr txBox="1"/>
          <p:nvPr/>
        </p:nvSpPr>
        <p:spPr>
          <a:xfrm>
            <a:off x="2964264" y="6387297"/>
            <a:ext cx="6110968" cy="400110"/>
          </a:xfrm>
          <a:prstGeom prst="rect">
            <a:avLst/>
          </a:prstGeom>
          <a:noFill/>
        </p:spPr>
        <p:txBody>
          <a:bodyPr wrap="none" rtlCol="0">
            <a:spAutoFit/>
          </a:bodyPr>
          <a:lstStyle/>
          <a:p>
            <a:r>
              <a:rPr lang="en-US" sz="2000" dirty="0"/>
              <a:t>P(PUB I = 1 &amp; PUB II = 0)  = 0.2 * 0.8 * 0.5 = 0.08</a:t>
            </a:r>
          </a:p>
        </p:txBody>
      </p:sp>
      <p:sp>
        <p:nvSpPr>
          <p:cNvPr id="15" name="Oval 14"/>
          <p:cNvSpPr/>
          <p:nvPr/>
        </p:nvSpPr>
        <p:spPr>
          <a:xfrm rot="459490">
            <a:off x="3767482" y="3899610"/>
            <a:ext cx="1609036" cy="651445"/>
          </a:xfrm>
          <a:prstGeom prst="ellipse">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Oval 15"/>
          <p:cNvSpPr/>
          <p:nvPr/>
        </p:nvSpPr>
        <p:spPr>
          <a:xfrm rot="678062">
            <a:off x="2022375" y="3419329"/>
            <a:ext cx="1701942" cy="645806"/>
          </a:xfrm>
          <a:prstGeom prst="ellipse">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9959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1"/>
            <a:ext cx="8229600" cy="2209800"/>
          </a:xfrm>
        </p:spPr>
        <p:txBody>
          <a:bodyPr/>
          <a:lstStyle/>
          <a:p>
            <a:r>
              <a:rPr lang="en-US" sz="2200" dirty="0"/>
              <a:t>YouTube was founded in February </a:t>
            </a:r>
            <a:r>
              <a:rPr lang="en-US" sz="2200" b="1" dirty="0"/>
              <a:t>2005</a:t>
            </a:r>
            <a:r>
              <a:rPr lang="en-US" sz="2200" dirty="0"/>
              <a:t> by three former PayPal employees </a:t>
            </a:r>
          </a:p>
          <a:p>
            <a:r>
              <a:rPr lang="en-US" sz="2200" dirty="0"/>
              <a:t>In November 2006, it was acquired by Google </a:t>
            </a:r>
          </a:p>
          <a:p>
            <a:r>
              <a:rPr lang="en-US" sz="2200" dirty="0"/>
              <a:t>People watch videos on YouTube so much that the site became a </a:t>
            </a:r>
            <a:r>
              <a:rPr lang="en-US" sz="2200" b="1" dirty="0"/>
              <a:t>search engine</a:t>
            </a:r>
            <a:r>
              <a:rPr lang="en-US" sz="2200" dirty="0"/>
              <a:t> </a:t>
            </a:r>
            <a:r>
              <a:rPr lang="en-US" sz="2200" b="1" dirty="0">
                <a:solidFill>
                  <a:srgbClr val="485FFF"/>
                </a:solidFill>
              </a:rPr>
              <a:t>second in size </a:t>
            </a:r>
            <a:r>
              <a:rPr lang="en-US" sz="2200" dirty="0"/>
              <a:t>only to Google itself </a:t>
            </a:r>
          </a:p>
        </p:txBody>
      </p:sp>
      <p:pic>
        <p:nvPicPr>
          <p:cNvPr id="5" name="Picture 4"/>
          <p:cNvPicPr>
            <a:picLocks noChangeAspect="1"/>
          </p:cNvPicPr>
          <p:nvPr/>
        </p:nvPicPr>
        <p:blipFill>
          <a:blip r:embed="rId2"/>
          <a:stretch>
            <a:fillRect/>
          </a:stretch>
        </p:blipFill>
        <p:spPr>
          <a:xfrm>
            <a:off x="3352800" y="363538"/>
            <a:ext cx="2304026" cy="965200"/>
          </a:xfrm>
          <a:prstGeom prst="rect">
            <a:avLst/>
          </a:prstGeom>
        </p:spPr>
      </p:pic>
      <p:grpSp>
        <p:nvGrpSpPr>
          <p:cNvPr id="14" name="Group 13"/>
          <p:cNvGrpSpPr/>
          <p:nvPr/>
        </p:nvGrpSpPr>
        <p:grpSpPr>
          <a:xfrm>
            <a:off x="3886200" y="4101783"/>
            <a:ext cx="5086350" cy="2649415"/>
            <a:chOff x="3886200" y="4114800"/>
            <a:chExt cx="5086350" cy="2649415"/>
          </a:xfrm>
        </p:grpSpPr>
        <p:pic>
          <p:nvPicPr>
            <p:cNvPr id="6" name="Picture 5"/>
            <p:cNvPicPr>
              <a:picLocks noChangeAspect="1"/>
            </p:cNvPicPr>
            <p:nvPr/>
          </p:nvPicPr>
          <p:blipFill>
            <a:blip r:embed="rId3"/>
            <a:stretch>
              <a:fillRect/>
            </a:stretch>
          </p:blipFill>
          <p:spPr>
            <a:xfrm>
              <a:off x="3886200" y="4343400"/>
              <a:ext cx="4800600" cy="2420815"/>
            </a:xfrm>
            <a:prstGeom prst="rect">
              <a:avLst/>
            </a:prstGeom>
          </p:spPr>
        </p:pic>
        <p:sp>
          <p:nvSpPr>
            <p:cNvPr id="11" name="Rectangle 10"/>
            <p:cNvSpPr/>
            <p:nvPr/>
          </p:nvSpPr>
          <p:spPr>
            <a:xfrm>
              <a:off x="8763000" y="4114800"/>
              <a:ext cx="209550" cy="2438400"/>
            </a:xfrm>
            <a:prstGeom prst="rect">
              <a:avLst/>
            </a:prstGeom>
            <a:solidFill>
              <a:srgbClr val="485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TextBox 12"/>
            <p:cNvSpPr txBox="1"/>
            <p:nvPr/>
          </p:nvSpPr>
          <p:spPr>
            <a:xfrm>
              <a:off x="4343400" y="4160838"/>
              <a:ext cx="3459601" cy="369332"/>
            </a:xfrm>
            <a:prstGeom prst="rect">
              <a:avLst/>
            </a:prstGeom>
            <a:noFill/>
          </p:spPr>
          <p:txBody>
            <a:bodyPr wrap="none" rtlCol="0">
              <a:spAutoFit/>
            </a:bodyPr>
            <a:lstStyle/>
            <a:p>
              <a:r>
                <a:rPr lang="en-US" dirty="0"/>
                <a:t>Average </a:t>
              </a:r>
              <a:r>
                <a:rPr lang="en-US" b="1" dirty="0"/>
                <a:t>daily</a:t>
              </a:r>
              <a:r>
                <a:rPr lang="en-US" dirty="0"/>
                <a:t> video view count</a:t>
              </a:r>
            </a:p>
          </p:txBody>
        </p:sp>
      </p:grpSp>
      <p:sp>
        <p:nvSpPr>
          <p:cNvPr id="15" name="TextBox 14"/>
          <p:cNvSpPr txBox="1"/>
          <p:nvPr/>
        </p:nvSpPr>
        <p:spPr>
          <a:xfrm>
            <a:off x="76200" y="3810428"/>
            <a:ext cx="3581400" cy="2523768"/>
          </a:xfrm>
          <a:prstGeom prst="rect">
            <a:avLst/>
          </a:prstGeom>
          <a:noFill/>
        </p:spPr>
        <p:txBody>
          <a:bodyPr wrap="square" rtlCol="0">
            <a:spAutoFit/>
          </a:bodyPr>
          <a:lstStyle/>
          <a:p>
            <a:r>
              <a:rPr lang="en-US" sz="2000" b="1" dirty="0">
                <a:solidFill>
                  <a:srgbClr val="0000FF"/>
                </a:solidFill>
              </a:rPr>
              <a:t>Addictive</a:t>
            </a:r>
            <a:r>
              <a:rPr lang="en-US" sz="2000" dirty="0"/>
              <a:t> nature of </a:t>
            </a:r>
            <a:r>
              <a:rPr lang="en-US" sz="2000" b="1" dirty="0"/>
              <a:t>recommendation sidebar </a:t>
            </a:r>
            <a:r>
              <a:rPr lang="en-US" sz="2000" dirty="0"/>
              <a:t>brings viewers through a continuous stream of </a:t>
            </a:r>
            <a:r>
              <a:rPr lang="en-US" sz="2000" b="1" dirty="0"/>
              <a:t>relevant</a:t>
            </a:r>
            <a:r>
              <a:rPr lang="en-US" sz="2000" dirty="0"/>
              <a:t> short-clips for up to hours at a time before they click out of it </a:t>
            </a:r>
          </a:p>
          <a:p>
            <a:endParaRPr lang="en-US" dirty="0"/>
          </a:p>
        </p:txBody>
      </p:sp>
      <p:sp>
        <p:nvSpPr>
          <p:cNvPr id="17" name="TextBox 16"/>
          <p:cNvSpPr txBox="1"/>
          <p:nvPr/>
        </p:nvSpPr>
        <p:spPr>
          <a:xfrm>
            <a:off x="76200" y="6078518"/>
            <a:ext cx="3733800" cy="923330"/>
          </a:xfrm>
          <a:prstGeom prst="rect">
            <a:avLst/>
          </a:prstGeom>
          <a:noFill/>
        </p:spPr>
        <p:txBody>
          <a:bodyPr wrap="square" rtlCol="0">
            <a:spAutoFit/>
          </a:bodyPr>
          <a:lstStyle/>
          <a:p>
            <a:r>
              <a:rPr lang="en-US" sz="1200" dirty="0"/>
              <a:t>400 hours worth of new content was being uploaded every single </a:t>
            </a:r>
            <a:r>
              <a:rPr lang="en-US" sz="1200" b="1" dirty="0"/>
              <a:t>minute</a:t>
            </a:r>
            <a:r>
              <a:rPr lang="en-US" sz="1200" dirty="0"/>
              <a:t>, which is almost 66 years of content per day </a:t>
            </a:r>
          </a:p>
          <a:p>
            <a:endParaRPr lang="en-US" dirty="0"/>
          </a:p>
        </p:txBody>
      </p:sp>
    </p:spTree>
    <p:extLst>
      <p:ext uri="{BB962C8B-B14F-4D97-AF65-F5344CB8AC3E}">
        <p14:creationId xmlns:p14="http://schemas.microsoft.com/office/powerpoint/2010/main" val="1356347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a Cascade</a:t>
            </a:r>
          </a:p>
        </p:txBody>
      </p:sp>
      <p:sp>
        <p:nvSpPr>
          <p:cNvPr id="3" name="Content Placeholder 2"/>
          <p:cNvSpPr>
            <a:spLocks noGrp="1"/>
          </p:cNvSpPr>
          <p:nvPr>
            <p:ph idx="1"/>
          </p:nvPr>
        </p:nvSpPr>
        <p:spPr/>
        <p:txBody>
          <a:bodyPr/>
          <a:lstStyle/>
          <a:p>
            <a:endParaRPr lang="en-US" sz="2000" b="1" dirty="0"/>
          </a:p>
          <a:p>
            <a:endParaRPr lang="en-US" sz="2000" dirty="0"/>
          </a:p>
        </p:txBody>
      </p:sp>
      <p:pic>
        <p:nvPicPr>
          <p:cNvPr id="4" name="Picture 3"/>
          <p:cNvPicPr>
            <a:picLocks noChangeAspect="1"/>
          </p:cNvPicPr>
          <p:nvPr/>
        </p:nvPicPr>
        <p:blipFill>
          <a:blip r:embed="rId2"/>
          <a:stretch>
            <a:fillRect/>
          </a:stretch>
        </p:blipFill>
        <p:spPr>
          <a:xfrm>
            <a:off x="568282" y="1719175"/>
            <a:ext cx="7239000" cy="2975351"/>
          </a:xfrm>
          <a:prstGeom prst="rect">
            <a:avLst/>
          </a:prstGeom>
        </p:spPr>
      </p:pic>
      <p:grpSp>
        <p:nvGrpSpPr>
          <p:cNvPr id="9" name="Group 8"/>
          <p:cNvGrpSpPr/>
          <p:nvPr/>
        </p:nvGrpSpPr>
        <p:grpSpPr>
          <a:xfrm>
            <a:off x="8077200" y="1417638"/>
            <a:ext cx="762000" cy="646331"/>
            <a:chOff x="8077200" y="1417638"/>
            <a:chExt cx="762000" cy="646331"/>
          </a:xfrm>
        </p:grpSpPr>
        <p:sp>
          <p:nvSpPr>
            <p:cNvPr id="7" name="TextBox 6"/>
            <p:cNvSpPr txBox="1"/>
            <p:nvPr/>
          </p:nvSpPr>
          <p:spPr>
            <a:xfrm>
              <a:off x="8236036" y="1417638"/>
              <a:ext cx="450764" cy="646331"/>
            </a:xfrm>
            <a:prstGeom prst="rect">
              <a:avLst/>
            </a:prstGeom>
            <a:noFill/>
          </p:spPr>
          <p:txBody>
            <a:bodyPr wrap="square" rtlCol="0">
              <a:spAutoFit/>
            </a:bodyPr>
            <a:lstStyle/>
            <a:p>
              <a:r>
                <a:rPr lang="en-US" sz="3600" b="1" dirty="0"/>
                <a:t>1</a:t>
              </a:r>
            </a:p>
          </p:txBody>
        </p:sp>
        <p:sp>
          <p:nvSpPr>
            <p:cNvPr id="8" name="Rectangle 7"/>
            <p:cNvSpPr/>
            <p:nvPr/>
          </p:nvSpPr>
          <p:spPr>
            <a:xfrm>
              <a:off x="8077200" y="1417638"/>
              <a:ext cx="762000" cy="563562"/>
            </a:xfrm>
            <a:prstGeom prst="rect">
              <a:avLst/>
            </a:prstGeom>
            <a:noFill/>
            <a:ln w="57150">
              <a:solidFill>
                <a:srgbClr val="0000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 name="Oval 9"/>
          <p:cNvSpPr/>
          <p:nvPr/>
        </p:nvSpPr>
        <p:spPr>
          <a:xfrm flipV="1">
            <a:off x="5181600" y="1536612"/>
            <a:ext cx="2736764" cy="673188"/>
          </a:xfrm>
          <a:prstGeom prst="ellipse">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extBox 4"/>
          <p:cNvSpPr txBox="1"/>
          <p:nvPr/>
        </p:nvSpPr>
        <p:spPr>
          <a:xfrm>
            <a:off x="284352" y="5252335"/>
            <a:ext cx="8421498" cy="1323439"/>
          </a:xfrm>
          <a:prstGeom prst="rect">
            <a:avLst/>
          </a:prstGeom>
          <a:noFill/>
        </p:spPr>
        <p:txBody>
          <a:bodyPr wrap="square" rtlCol="0">
            <a:spAutoFit/>
          </a:bodyPr>
          <a:lstStyle/>
          <a:p>
            <a:r>
              <a:rPr lang="en-US" sz="2000" dirty="0"/>
              <a:t>Probability that </a:t>
            </a:r>
            <a:r>
              <a:rPr lang="en-US" sz="2000" b="1" dirty="0"/>
              <a:t>no cascade </a:t>
            </a:r>
            <a:r>
              <a:rPr lang="en-US" sz="2000" dirty="0"/>
              <a:t>will have been triggered at the end of Alice’s and Bob’s turns </a:t>
            </a:r>
          </a:p>
          <a:p>
            <a:r>
              <a:rPr lang="en-US" sz="2000" dirty="0"/>
              <a:t>= P(PUB I = 0 &amp; PUB II = 1) + P(PUB I = 1 &amp; PUB II = 2) </a:t>
            </a:r>
          </a:p>
          <a:p>
            <a:r>
              <a:rPr lang="en-US" sz="2000" dirty="0"/>
              <a:t>= 0.08 + 0.08 = 0.16 </a:t>
            </a:r>
          </a:p>
        </p:txBody>
      </p:sp>
      <p:sp>
        <p:nvSpPr>
          <p:cNvPr id="14" name="Oval 13"/>
          <p:cNvSpPr/>
          <p:nvPr/>
        </p:nvSpPr>
        <p:spPr>
          <a:xfrm flipV="1">
            <a:off x="5224810" y="4136120"/>
            <a:ext cx="2736764" cy="673188"/>
          </a:xfrm>
          <a:prstGeom prst="ellipse">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TextBox 14"/>
          <p:cNvSpPr txBox="1"/>
          <p:nvPr/>
        </p:nvSpPr>
        <p:spPr>
          <a:xfrm>
            <a:off x="5161310" y="6027742"/>
            <a:ext cx="338554" cy="400110"/>
          </a:xfrm>
          <a:prstGeom prst="rect">
            <a:avLst/>
          </a:prstGeom>
          <a:noFill/>
        </p:spPr>
        <p:txBody>
          <a:bodyPr wrap="none" rtlCol="0">
            <a:spAutoFit/>
          </a:bodyPr>
          <a:lstStyle/>
          <a:p>
            <a:r>
              <a:rPr lang="en-US" sz="2000" dirty="0"/>
              <a:t>  </a:t>
            </a:r>
          </a:p>
        </p:txBody>
      </p:sp>
    </p:spTree>
    <p:extLst>
      <p:ext uri="{BB962C8B-B14F-4D97-AF65-F5344CB8AC3E}">
        <p14:creationId xmlns:p14="http://schemas.microsoft.com/office/powerpoint/2010/main" val="143997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47800" y="1524000"/>
            <a:ext cx="7086600" cy="2719277"/>
          </a:xfrm>
          <a:prstGeom prst="rect">
            <a:avLst/>
          </a:prstGeom>
        </p:spPr>
      </p:pic>
      <p:sp>
        <p:nvSpPr>
          <p:cNvPr id="2" name="Title 1"/>
          <p:cNvSpPr>
            <a:spLocks noGrp="1"/>
          </p:cNvSpPr>
          <p:nvPr>
            <p:ph type="title"/>
          </p:nvPr>
        </p:nvSpPr>
        <p:spPr/>
        <p:txBody>
          <a:bodyPr/>
          <a:lstStyle/>
          <a:p>
            <a:r>
              <a:rPr lang="en-US" dirty="0"/>
              <a:t>Starting a Cascade</a:t>
            </a:r>
          </a:p>
        </p:txBody>
      </p:sp>
      <p:sp>
        <p:nvSpPr>
          <p:cNvPr id="3" name="Content Placeholder 2"/>
          <p:cNvSpPr>
            <a:spLocks noGrp="1"/>
          </p:cNvSpPr>
          <p:nvPr>
            <p:ph idx="1"/>
          </p:nvPr>
        </p:nvSpPr>
        <p:spPr>
          <a:xfrm>
            <a:off x="152400" y="4219831"/>
            <a:ext cx="8229600" cy="2035286"/>
          </a:xfrm>
        </p:spPr>
        <p:txBody>
          <a:bodyPr/>
          <a:lstStyle/>
          <a:p>
            <a:r>
              <a:rPr lang="en-US" sz="2000" dirty="0"/>
              <a:t>Probability that a cascade will occur? </a:t>
            </a:r>
          </a:p>
          <a:p>
            <a:pPr lvl="1"/>
            <a:r>
              <a:rPr lang="en-US" sz="1800" dirty="0"/>
              <a:t>(1 – 0.16) = 0.84</a:t>
            </a:r>
          </a:p>
          <a:p>
            <a:r>
              <a:rPr lang="en-US" sz="2000" dirty="0"/>
              <a:t>Probability of a </a:t>
            </a:r>
            <a:r>
              <a:rPr lang="en-US" sz="2000" b="1" dirty="0"/>
              <a:t>correct cascade [11] </a:t>
            </a:r>
            <a:r>
              <a:rPr lang="en-US" sz="2000" dirty="0"/>
              <a:t>= 0.64 + 0.08 = 0.72</a:t>
            </a:r>
          </a:p>
          <a:p>
            <a:pPr lvl="1"/>
            <a:r>
              <a:rPr lang="en-US" sz="1800" dirty="0"/>
              <a:t>probability of both Alice and Bob getting 1 = 0.8 * 0.8 = 0.64</a:t>
            </a:r>
          </a:p>
          <a:p>
            <a:pPr lvl="1"/>
            <a:r>
              <a:rPr lang="en-US" sz="1800" dirty="0"/>
              <a:t>probability of Alice’s PRV I = 1 and Bob’s PRV II = 0 and flipping a coin to get 1 = 0.8 * 0.2 * 0.5 = 0.08</a:t>
            </a:r>
          </a:p>
          <a:p>
            <a:r>
              <a:rPr lang="en-US" sz="2000" dirty="0"/>
              <a:t>Probability of </a:t>
            </a:r>
            <a:r>
              <a:rPr lang="en-US" sz="2000" b="1" dirty="0"/>
              <a:t>incorrect cascade [00] </a:t>
            </a:r>
            <a:r>
              <a:rPr lang="en-US" sz="2000" dirty="0"/>
              <a:t>=</a:t>
            </a:r>
            <a:r>
              <a:rPr lang="en-US" sz="2000" b="1" dirty="0"/>
              <a:t> </a:t>
            </a:r>
            <a:r>
              <a:rPr lang="en-US" sz="2000" dirty="0"/>
              <a:t>0.08 + 0.04 = 0.12</a:t>
            </a:r>
          </a:p>
          <a:p>
            <a:endParaRPr lang="en-US" dirty="0"/>
          </a:p>
        </p:txBody>
      </p:sp>
      <p:sp>
        <p:nvSpPr>
          <p:cNvPr id="5" name="Right Brace 4"/>
          <p:cNvSpPr/>
          <p:nvPr/>
        </p:nvSpPr>
        <p:spPr>
          <a:xfrm>
            <a:off x="8534400" y="2971800"/>
            <a:ext cx="190500" cy="613410"/>
          </a:xfrm>
          <a:prstGeom prst="rightBrace">
            <a:avLst/>
          </a:prstGeom>
          <a:ln w="5715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919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47800" y="1524000"/>
            <a:ext cx="7086600" cy="2719277"/>
          </a:xfrm>
          <a:prstGeom prst="rect">
            <a:avLst/>
          </a:prstGeom>
        </p:spPr>
      </p:pic>
      <p:sp>
        <p:nvSpPr>
          <p:cNvPr id="2" name="Title 1"/>
          <p:cNvSpPr>
            <a:spLocks noGrp="1"/>
          </p:cNvSpPr>
          <p:nvPr>
            <p:ph type="title"/>
          </p:nvPr>
        </p:nvSpPr>
        <p:spPr/>
        <p:txBody>
          <a:bodyPr/>
          <a:lstStyle/>
          <a:p>
            <a:r>
              <a:rPr lang="en-US" dirty="0"/>
              <a:t>Starting a Cascade</a:t>
            </a:r>
          </a:p>
        </p:txBody>
      </p:sp>
      <p:sp>
        <p:nvSpPr>
          <p:cNvPr id="3" name="Content Placeholder 2"/>
          <p:cNvSpPr>
            <a:spLocks noGrp="1"/>
          </p:cNvSpPr>
          <p:nvPr>
            <p:ph idx="1"/>
          </p:nvPr>
        </p:nvSpPr>
        <p:spPr>
          <a:xfrm>
            <a:off x="152400" y="4272585"/>
            <a:ext cx="8229600" cy="2035286"/>
          </a:xfrm>
        </p:spPr>
        <p:txBody>
          <a:bodyPr/>
          <a:lstStyle/>
          <a:p>
            <a:r>
              <a:rPr lang="en-US" sz="2000" dirty="0"/>
              <a:t>72% (0.72) is pretty high. Why?</a:t>
            </a:r>
          </a:p>
          <a:p>
            <a:r>
              <a:rPr lang="en-US" sz="2000" dirty="0"/>
              <a:t>Assumption that moderator, with 80% chance, shows the correct private signal (1) to each person </a:t>
            </a:r>
          </a:p>
          <a:p>
            <a:r>
              <a:rPr lang="en-US" sz="2000" dirty="0"/>
              <a:t>If we lower it, both incorrect cascade and no cascade would become </a:t>
            </a:r>
            <a:r>
              <a:rPr lang="en-US" sz="2000" b="1" dirty="0"/>
              <a:t>more likely</a:t>
            </a:r>
          </a:p>
          <a:p>
            <a:endParaRPr lang="en-US" sz="2000" dirty="0"/>
          </a:p>
          <a:p>
            <a:endParaRPr lang="en-US" dirty="0"/>
          </a:p>
        </p:txBody>
      </p:sp>
      <p:sp>
        <p:nvSpPr>
          <p:cNvPr id="5" name="Right Brace 4"/>
          <p:cNvSpPr/>
          <p:nvPr/>
        </p:nvSpPr>
        <p:spPr>
          <a:xfrm>
            <a:off x="8534400" y="2971800"/>
            <a:ext cx="190500" cy="613410"/>
          </a:xfrm>
          <a:prstGeom prst="rightBrace">
            <a:avLst/>
          </a:prstGeom>
          <a:ln w="5715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7785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Pairs of Guessers</a:t>
            </a:r>
          </a:p>
        </p:txBody>
      </p:sp>
      <p:sp>
        <p:nvSpPr>
          <p:cNvPr id="3" name="Content Placeholder 2"/>
          <p:cNvSpPr>
            <a:spLocks noGrp="1"/>
          </p:cNvSpPr>
          <p:nvPr>
            <p:ph idx="1"/>
          </p:nvPr>
        </p:nvSpPr>
        <p:spPr/>
        <p:txBody>
          <a:bodyPr/>
          <a:lstStyle/>
          <a:p>
            <a:r>
              <a:rPr lang="en-US" sz="2000" dirty="0"/>
              <a:t>After Alice and Bob, the chance of </a:t>
            </a:r>
            <a:r>
              <a:rPr lang="en-US" sz="2000" b="1" dirty="0"/>
              <a:t>no cascade </a:t>
            </a:r>
            <a:r>
              <a:rPr lang="en-US" sz="2000" dirty="0"/>
              <a:t>is 16% (8% + 8%)</a:t>
            </a:r>
          </a:p>
          <a:p>
            <a:r>
              <a:rPr lang="en-US" sz="2000" dirty="0"/>
              <a:t>How about after Cara (3</a:t>
            </a:r>
            <a:r>
              <a:rPr lang="en-US" sz="2000" baseline="30000" dirty="0"/>
              <a:t>rd</a:t>
            </a:r>
            <a:r>
              <a:rPr lang="en-US" sz="2000" dirty="0"/>
              <a:t> person), then? </a:t>
            </a:r>
          </a:p>
          <a:p>
            <a:r>
              <a:rPr lang="en-US" sz="2000" dirty="0"/>
              <a:t>The third person </a:t>
            </a:r>
            <a:r>
              <a:rPr lang="en-US" sz="2000" b="1" dirty="0">
                <a:solidFill>
                  <a:srgbClr val="0000FF"/>
                </a:solidFill>
              </a:rPr>
              <a:t>cannot</a:t>
            </a:r>
            <a:r>
              <a:rPr lang="en-US" sz="2000" dirty="0">
                <a:solidFill>
                  <a:srgbClr val="0000FF"/>
                </a:solidFill>
              </a:rPr>
              <a:t> </a:t>
            </a:r>
            <a:r>
              <a:rPr lang="en-US" sz="2000" dirty="0"/>
              <a:t>by</a:t>
            </a:r>
            <a:r>
              <a:rPr lang="en-US" sz="2000" dirty="0">
                <a:solidFill>
                  <a:srgbClr val="0000FF"/>
                </a:solidFill>
              </a:rPr>
              <a:t> </a:t>
            </a:r>
            <a:r>
              <a:rPr lang="en-US" sz="2000" dirty="0"/>
              <a:t>herself trigger a cascade; if none was triggered after Bob (and Alice), then Cara </a:t>
            </a:r>
            <a:r>
              <a:rPr lang="en-US" sz="2000" b="1" dirty="0"/>
              <a:t>starts from scratch </a:t>
            </a:r>
            <a:r>
              <a:rPr lang="en-US" sz="2000" dirty="0"/>
              <a:t>with no information, effectively in Alice’s shoes</a:t>
            </a:r>
          </a:p>
          <a:p>
            <a:r>
              <a:rPr lang="en-US" sz="2000" dirty="0"/>
              <a:t>So after the first three people, the probability of </a:t>
            </a:r>
            <a:r>
              <a:rPr lang="en-US" sz="2000" b="1" dirty="0"/>
              <a:t>no cascade </a:t>
            </a:r>
            <a:r>
              <a:rPr lang="en-US" sz="2000" dirty="0"/>
              <a:t>is still 0.16 </a:t>
            </a:r>
          </a:p>
          <a:p>
            <a:r>
              <a:rPr lang="en-US" sz="2000" dirty="0"/>
              <a:t>How about after Dana (4</a:t>
            </a:r>
            <a:r>
              <a:rPr lang="en-US" sz="2000" baseline="30000" dirty="0"/>
              <a:t>th</a:t>
            </a:r>
            <a:r>
              <a:rPr lang="en-US" sz="2000" dirty="0"/>
              <a:t> person)?</a:t>
            </a:r>
          </a:p>
          <a:p>
            <a:endParaRPr lang="en-US" dirty="0"/>
          </a:p>
        </p:txBody>
      </p:sp>
      <p:pic>
        <p:nvPicPr>
          <p:cNvPr id="4" name="Picture 3"/>
          <p:cNvPicPr>
            <a:picLocks noChangeAspect="1"/>
          </p:cNvPicPr>
          <p:nvPr/>
        </p:nvPicPr>
        <p:blipFill>
          <a:blip r:embed="rId2"/>
          <a:stretch>
            <a:fillRect/>
          </a:stretch>
        </p:blipFill>
        <p:spPr>
          <a:xfrm>
            <a:off x="3276600" y="4927600"/>
            <a:ext cx="5791200" cy="1930400"/>
          </a:xfrm>
          <a:prstGeom prst="rect">
            <a:avLst/>
          </a:prstGeom>
        </p:spPr>
      </p:pic>
      <p:pic>
        <p:nvPicPr>
          <p:cNvPr id="5" name="Picture 4"/>
          <p:cNvPicPr>
            <a:picLocks noChangeAspect="1"/>
          </p:cNvPicPr>
          <p:nvPr/>
        </p:nvPicPr>
        <p:blipFill>
          <a:blip r:embed="rId3"/>
          <a:stretch>
            <a:fillRect/>
          </a:stretch>
        </p:blipFill>
        <p:spPr>
          <a:xfrm>
            <a:off x="126312" y="4419599"/>
            <a:ext cx="3226487" cy="1238072"/>
          </a:xfrm>
          <a:prstGeom prst="rect">
            <a:avLst/>
          </a:prstGeom>
        </p:spPr>
      </p:pic>
      <p:cxnSp>
        <p:nvCxnSpPr>
          <p:cNvPr id="7" name="Straight Arrow Connector 6"/>
          <p:cNvCxnSpPr/>
          <p:nvPr/>
        </p:nvCxnSpPr>
        <p:spPr>
          <a:xfrm flipH="1">
            <a:off x="4648200" y="1981200"/>
            <a:ext cx="2362200" cy="3200400"/>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2057400" y="3810000"/>
            <a:ext cx="3276600" cy="1371600"/>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2991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Pairs of Guessers</a:t>
            </a:r>
          </a:p>
        </p:txBody>
      </p:sp>
      <p:sp>
        <p:nvSpPr>
          <p:cNvPr id="3" name="Content Placeholder 2"/>
          <p:cNvSpPr>
            <a:spLocks noGrp="1"/>
          </p:cNvSpPr>
          <p:nvPr>
            <p:ph idx="1"/>
          </p:nvPr>
        </p:nvSpPr>
        <p:spPr/>
        <p:txBody>
          <a:bodyPr/>
          <a:lstStyle/>
          <a:p>
            <a:r>
              <a:rPr lang="en-US" sz="2000" b="1" dirty="0">
                <a:solidFill>
                  <a:srgbClr val="0000FF"/>
                </a:solidFill>
              </a:rPr>
              <a:t>For the first 4 persons</a:t>
            </a:r>
            <a:r>
              <a:rPr lang="en-US" sz="2000" dirty="0"/>
              <a:t>, we have </a:t>
            </a:r>
            <a:r>
              <a:rPr lang="en-US" sz="2000" b="1" dirty="0">
                <a:solidFill>
                  <a:srgbClr val="0000FF"/>
                </a:solidFill>
              </a:rPr>
              <a:t>two ways </a:t>
            </a:r>
            <a:r>
              <a:rPr lang="en-US" sz="2000" dirty="0"/>
              <a:t>that a cascade could be triggered: first after Alice and Bob, and then after Cara and Dana </a:t>
            </a:r>
          </a:p>
          <a:p>
            <a:r>
              <a:rPr lang="en-US" sz="2000" dirty="0"/>
              <a:t>To have </a:t>
            </a:r>
            <a:r>
              <a:rPr lang="en-US" sz="2000" b="1" dirty="0"/>
              <a:t>no cascade </a:t>
            </a:r>
            <a:r>
              <a:rPr lang="en-US" sz="2000" b="1" dirty="0">
                <a:solidFill>
                  <a:srgbClr val="0000FF"/>
                </a:solidFill>
              </a:rPr>
              <a:t>at the end (of Dana)</a:t>
            </a:r>
            <a:r>
              <a:rPr lang="en-US" sz="2000" dirty="0"/>
              <a:t>, we need the </a:t>
            </a:r>
            <a:r>
              <a:rPr lang="en-US" sz="2000" b="1" dirty="0"/>
              <a:t>first </a:t>
            </a:r>
            <a:r>
              <a:rPr lang="en-US" sz="2000" dirty="0"/>
              <a:t>pair </a:t>
            </a:r>
            <a:r>
              <a:rPr lang="en-US" sz="2000" b="1" dirty="0">
                <a:solidFill>
                  <a:srgbClr val="0000FF"/>
                </a:solidFill>
              </a:rPr>
              <a:t>and</a:t>
            </a:r>
            <a:r>
              <a:rPr lang="en-US" sz="2000" dirty="0"/>
              <a:t> the </a:t>
            </a:r>
            <a:r>
              <a:rPr lang="en-US" sz="2000" b="1" dirty="0"/>
              <a:t>second</a:t>
            </a:r>
            <a:r>
              <a:rPr lang="en-US" sz="2000" dirty="0"/>
              <a:t> pair to </a:t>
            </a:r>
            <a:r>
              <a:rPr lang="en-US" sz="2000" b="1" dirty="0"/>
              <a:t>not trigger one</a:t>
            </a:r>
            <a:r>
              <a:rPr lang="en-US" sz="2000" dirty="0"/>
              <a:t> </a:t>
            </a:r>
          </a:p>
          <a:p>
            <a:r>
              <a:rPr lang="en-US" sz="2000" dirty="0"/>
              <a:t>Multiply the chance of </a:t>
            </a:r>
            <a:r>
              <a:rPr lang="en-US" sz="2000" b="1" dirty="0"/>
              <a:t>each</a:t>
            </a:r>
            <a:r>
              <a:rPr lang="en-US" sz="2000" dirty="0"/>
              <a:t> </a:t>
            </a:r>
            <a:r>
              <a:rPr lang="en-US" sz="2000" b="1" dirty="0"/>
              <a:t>pair</a:t>
            </a:r>
            <a:r>
              <a:rPr lang="en-US" sz="2000" dirty="0"/>
              <a:t> not causing one: 0.16 x 0.16 = 0.0256 (2.56%)</a:t>
            </a:r>
          </a:p>
          <a:p>
            <a:r>
              <a:rPr lang="en-US" sz="2000" dirty="0"/>
              <a:t>After Dana, then, there’s more than a </a:t>
            </a:r>
            <a:r>
              <a:rPr lang="en-US" sz="2000" b="1" dirty="0"/>
              <a:t>97%</a:t>
            </a:r>
            <a:r>
              <a:rPr lang="en-US" sz="2000" dirty="0"/>
              <a:t> chance that </a:t>
            </a:r>
            <a:r>
              <a:rPr lang="en-US" sz="2000" b="1" dirty="0"/>
              <a:t>we will be in a cascade </a:t>
            </a:r>
          </a:p>
          <a:p>
            <a:endParaRPr lang="en-US" sz="2000" dirty="0"/>
          </a:p>
          <a:p>
            <a:endParaRPr lang="en-US" dirty="0"/>
          </a:p>
        </p:txBody>
      </p:sp>
      <p:pic>
        <p:nvPicPr>
          <p:cNvPr id="4" name="Picture 3"/>
          <p:cNvPicPr>
            <a:picLocks noChangeAspect="1"/>
          </p:cNvPicPr>
          <p:nvPr/>
        </p:nvPicPr>
        <p:blipFill>
          <a:blip r:embed="rId2"/>
          <a:stretch>
            <a:fillRect/>
          </a:stretch>
        </p:blipFill>
        <p:spPr>
          <a:xfrm>
            <a:off x="3124200" y="4724400"/>
            <a:ext cx="5791200" cy="1930400"/>
          </a:xfrm>
          <a:prstGeom prst="rect">
            <a:avLst/>
          </a:prstGeom>
        </p:spPr>
      </p:pic>
      <p:cxnSp>
        <p:nvCxnSpPr>
          <p:cNvPr id="6" name="Straight Arrow Connector 5">
            <a:extLst>
              <a:ext uri="{FF2B5EF4-FFF2-40B4-BE49-F238E27FC236}">
                <a16:creationId xmlns:a16="http://schemas.microsoft.com/office/drawing/2014/main" id="{964CCB4F-4671-7644-964B-59621AEA5E3A}"/>
              </a:ext>
            </a:extLst>
          </p:cNvPr>
          <p:cNvCxnSpPr/>
          <p:nvPr/>
        </p:nvCxnSpPr>
        <p:spPr>
          <a:xfrm>
            <a:off x="5715000" y="4267200"/>
            <a:ext cx="228600" cy="762000"/>
          </a:xfrm>
          <a:prstGeom prst="straightConnector1">
            <a:avLst/>
          </a:prstGeom>
          <a:ln w="57150">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44985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Pairs of Guessers</a:t>
            </a:r>
          </a:p>
        </p:txBody>
      </p:sp>
      <p:sp>
        <p:nvSpPr>
          <p:cNvPr id="3" name="Content Placeholder 2"/>
          <p:cNvSpPr>
            <a:spLocks noGrp="1"/>
          </p:cNvSpPr>
          <p:nvPr>
            <p:ph idx="1"/>
          </p:nvPr>
        </p:nvSpPr>
        <p:spPr/>
        <p:txBody>
          <a:bodyPr/>
          <a:lstStyle/>
          <a:p>
            <a:r>
              <a:rPr lang="en-US" sz="2000" dirty="0"/>
              <a:t>How about after Evan (5</a:t>
            </a:r>
            <a:r>
              <a:rPr lang="en-US" sz="2000" baseline="30000" dirty="0"/>
              <a:t>th</a:t>
            </a:r>
            <a:r>
              <a:rPr lang="en-US" sz="2000" dirty="0"/>
              <a:t> person)?</a:t>
            </a:r>
          </a:p>
          <a:p>
            <a:r>
              <a:rPr lang="en-US" sz="2000" dirty="0"/>
              <a:t>As the first person in </a:t>
            </a:r>
            <a:r>
              <a:rPr lang="en-US" sz="2000" b="1" dirty="0"/>
              <a:t>the third pair</a:t>
            </a:r>
            <a:r>
              <a:rPr lang="en-US" sz="2000" dirty="0"/>
              <a:t>, Evan </a:t>
            </a:r>
            <a:r>
              <a:rPr lang="en-US" sz="2000" b="1" dirty="0"/>
              <a:t>cannot</a:t>
            </a:r>
            <a:r>
              <a:rPr lang="en-US" sz="2000" dirty="0"/>
              <a:t> cause a cascade, so the probability of stays the same is 2.56%</a:t>
            </a:r>
          </a:p>
          <a:p>
            <a:r>
              <a:rPr lang="en-US" sz="2000" dirty="0"/>
              <a:t>After Frank (6</a:t>
            </a:r>
            <a:r>
              <a:rPr lang="en-US" sz="2000" baseline="30000" dirty="0"/>
              <a:t>th</a:t>
            </a:r>
            <a:r>
              <a:rPr lang="en-US" sz="2000" dirty="0"/>
              <a:t> person)?</a:t>
            </a:r>
          </a:p>
          <a:p>
            <a:r>
              <a:rPr lang="en-US" sz="2000" dirty="0"/>
              <a:t>We have had three chances of a cascade (after Bob, Dana, and Frank) so the probability of not having a cascade = (0.16)</a:t>
            </a:r>
            <a:r>
              <a:rPr lang="en-US" sz="2000" baseline="30000" dirty="0"/>
              <a:t>3</a:t>
            </a:r>
            <a:r>
              <a:rPr lang="en-US" sz="2000" dirty="0"/>
              <a:t> = 0.0041 = 0.41% [</a:t>
            </a:r>
            <a:r>
              <a:rPr lang="en-US" sz="2000" u="sng" dirty="0"/>
              <a:t>a </a:t>
            </a:r>
            <a:r>
              <a:rPr lang="en-US" sz="2000" b="1" u="sng" dirty="0"/>
              <a:t>very small chance </a:t>
            </a:r>
            <a:r>
              <a:rPr lang="en-US" sz="2000" u="sng" dirty="0"/>
              <a:t>of </a:t>
            </a:r>
            <a:r>
              <a:rPr lang="en-US" sz="2000" b="1" u="sng" dirty="0"/>
              <a:t>not</a:t>
            </a:r>
            <a:r>
              <a:rPr lang="en-US" sz="2000" u="sng" dirty="0"/>
              <a:t> having a cascade</a:t>
            </a:r>
            <a:r>
              <a:rPr lang="en-US" sz="2000" dirty="0"/>
              <a:t>]</a:t>
            </a:r>
            <a:endParaRPr lang="en-US" sz="2000" baseline="30000" dirty="0"/>
          </a:p>
        </p:txBody>
      </p:sp>
      <p:pic>
        <p:nvPicPr>
          <p:cNvPr id="4" name="Picture 3"/>
          <p:cNvPicPr>
            <a:picLocks noChangeAspect="1"/>
          </p:cNvPicPr>
          <p:nvPr/>
        </p:nvPicPr>
        <p:blipFill>
          <a:blip r:embed="rId2"/>
          <a:stretch>
            <a:fillRect/>
          </a:stretch>
        </p:blipFill>
        <p:spPr>
          <a:xfrm>
            <a:off x="3124200" y="4724400"/>
            <a:ext cx="5791200" cy="1930400"/>
          </a:xfrm>
          <a:prstGeom prst="rect">
            <a:avLst/>
          </a:prstGeom>
        </p:spPr>
      </p:pic>
    </p:spTree>
    <p:extLst>
      <p:ext uri="{BB962C8B-B14F-4D97-AF65-F5344CB8AC3E}">
        <p14:creationId xmlns:p14="http://schemas.microsoft.com/office/powerpoint/2010/main" val="1016792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Pairs of Guessers</a:t>
            </a:r>
          </a:p>
        </p:txBody>
      </p:sp>
      <p:sp>
        <p:nvSpPr>
          <p:cNvPr id="3" name="Content Placeholder 2"/>
          <p:cNvSpPr>
            <a:spLocks noGrp="1"/>
          </p:cNvSpPr>
          <p:nvPr>
            <p:ph idx="1"/>
          </p:nvPr>
        </p:nvSpPr>
        <p:spPr/>
        <p:txBody>
          <a:bodyPr/>
          <a:lstStyle/>
          <a:p>
            <a:r>
              <a:rPr lang="en-US" dirty="0"/>
              <a:t>Probability of still having </a:t>
            </a:r>
            <a:r>
              <a:rPr lang="en-US" b="1" dirty="0"/>
              <a:t>no</a:t>
            </a:r>
            <a:r>
              <a:rPr lang="en-US" dirty="0"/>
              <a:t> cascade after ‘N’ pairs = (0.16)</a:t>
            </a:r>
            <a:r>
              <a:rPr lang="en-US" baseline="30000" dirty="0"/>
              <a:t>N</a:t>
            </a:r>
          </a:p>
          <a:p>
            <a:r>
              <a:rPr lang="en-US" dirty="0"/>
              <a:t>This probability is going very quickly to zero</a:t>
            </a:r>
          </a:p>
          <a:p>
            <a:r>
              <a:rPr lang="en-US" dirty="0"/>
              <a:t>After a few pairs, we are more or less guaranteed that we will have a cascade. At this point, the decisions of future people have become </a:t>
            </a:r>
            <a:r>
              <a:rPr lang="en-US" b="1" dirty="0"/>
              <a:t>entirely dependent on</a:t>
            </a:r>
            <a:r>
              <a:rPr lang="en-US" dirty="0"/>
              <a:t> what is on the board already</a:t>
            </a:r>
          </a:p>
          <a:p>
            <a:r>
              <a:rPr lang="en-US" dirty="0"/>
              <a:t>What affects the type of cascade (correct or incorrect)? </a:t>
            </a:r>
          </a:p>
          <a:p>
            <a:pPr lvl="1"/>
            <a:r>
              <a:rPr lang="en-US" dirty="0"/>
              <a:t>moderator’s chance (probability) itself, irrespective of the number of pairs</a:t>
            </a:r>
          </a:p>
          <a:p>
            <a:endParaRPr lang="en-US" sz="2000" dirty="0"/>
          </a:p>
          <a:p>
            <a:endParaRPr lang="en-US" sz="2000" dirty="0"/>
          </a:p>
        </p:txBody>
      </p:sp>
    </p:spTree>
    <p:extLst>
      <p:ext uri="{BB962C8B-B14F-4D97-AF65-F5344CB8AC3E}">
        <p14:creationId xmlns:p14="http://schemas.microsoft.com/office/powerpoint/2010/main" val="104070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Effects of Moderator’s Probability</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sz="1800" dirty="0"/>
          </a:p>
          <a:p>
            <a:r>
              <a:rPr lang="en-US" sz="1800" dirty="0"/>
              <a:t>When moderator’s probability is 50%, the same chance (~38%) of correct as incorrect cascade, and less of a chance of no cascade </a:t>
            </a:r>
          </a:p>
          <a:p>
            <a:r>
              <a:rPr lang="en-US" sz="1800" dirty="0"/>
              <a:t>As probability increases, chance of </a:t>
            </a:r>
            <a:r>
              <a:rPr lang="en-US" sz="1800" b="1" dirty="0"/>
              <a:t>correct cascade </a:t>
            </a:r>
            <a:r>
              <a:rPr lang="en-US" sz="1800" dirty="0"/>
              <a:t>increases, while that of incorrect and no cascade decrease </a:t>
            </a:r>
          </a:p>
          <a:p>
            <a:r>
              <a:rPr lang="en-US" sz="1800" dirty="0"/>
              <a:t>When it reaches 100%, the outcome is guaranteed to be correct cascade </a:t>
            </a:r>
          </a:p>
          <a:p>
            <a:endParaRPr lang="en-US" dirty="0"/>
          </a:p>
        </p:txBody>
      </p:sp>
      <p:pic>
        <p:nvPicPr>
          <p:cNvPr id="4" name="Picture 3"/>
          <p:cNvPicPr>
            <a:picLocks noChangeAspect="1"/>
          </p:cNvPicPr>
          <p:nvPr/>
        </p:nvPicPr>
        <p:blipFill>
          <a:blip r:embed="rId2"/>
          <a:stretch>
            <a:fillRect/>
          </a:stretch>
        </p:blipFill>
        <p:spPr>
          <a:xfrm>
            <a:off x="1447800" y="1452807"/>
            <a:ext cx="5813120" cy="3478342"/>
          </a:xfrm>
          <a:prstGeom prst="rect">
            <a:avLst/>
          </a:prstGeom>
        </p:spPr>
      </p:pic>
      <p:sp>
        <p:nvSpPr>
          <p:cNvPr id="5" name="Oval 4"/>
          <p:cNvSpPr/>
          <p:nvPr/>
        </p:nvSpPr>
        <p:spPr>
          <a:xfrm>
            <a:off x="1828800" y="3048000"/>
            <a:ext cx="609600" cy="609600"/>
          </a:xfrm>
          <a:prstGeom prst="ellipse">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Oval 5"/>
          <p:cNvSpPr/>
          <p:nvPr/>
        </p:nvSpPr>
        <p:spPr>
          <a:xfrm>
            <a:off x="6781799" y="1452806"/>
            <a:ext cx="381001" cy="375993"/>
          </a:xfrm>
          <a:prstGeom prst="ellipse">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1219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Emperor’s New Clothes </a:t>
            </a:r>
          </a:p>
        </p:txBody>
      </p:sp>
      <p:sp>
        <p:nvSpPr>
          <p:cNvPr id="3" name="Content Placeholder 2"/>
          <p:cNvSpPr>
            <a:spLocks noGrp="1"/>
          </p:cNvSpPr>
          <p:nvPr>
            <p:ph idx="1"/>
          </p:nvPr>
        </p:nvSpPr>
        <p:spPr>
          <a:xfrm>
            <a:off x="457200" y="1600200"/>
            <a:ext cx="8229600" cy="4952999"/>
          </a:xfrm>
        </p:spPr>
        <p:txBody>
          <a:bodyPr/>
          <a:lstStyle/>
          <a:p>
            <a:r>
              <a:rPr lang="en-US" sz="2200" dirty="0"/>
              <a:t>It is easy to start a cascade. Once triggered, how long will one last? </a:t>
            </a:r>
          </a:p>
          <a:p>
            <a:r>
              <a:rPr lang="en-US" sz="2200" b="1" dirty="0">
                <a:solidFill>
                  <a:srgbClr val="0000FF"/>
                </a:solidFill>
              </a:rPr>
              <a:t>Forever</a:t>
            </a:r>
            <a:r>
              <a:rPr lang="en-US" sz="2200" dirty="0"/>
              <a:t>, unless there is some kind of </a:t>
            </a:r>
            <a:r>
              <a:rPr lang="en-US" sz="2200" b="1" dirty="0">
                <a:solidFill>
                  <a:srgbClr val="0000FF"/>
                </a:solidFill>
              </a:rPr>
              <a:t>disturbance</a:t>
            </a:r>
            <a:r>
              <a:rPr lang="en-US" sz="2200" dirty="0"/>
              <a:t>, e.g., a release of </a:t>
            </a:r>
            <a:r>
              <a:rPr lang="en-US" sz="2200" b="1" dirty="0"/>
              <a:t>private signals </a:t>
            </a:r>
          </a:p>
          <a:p>
            <a:r>
              <a:rPr lang="en-US" sz="2200" dirty="0"/>
              <a:t>How many disturbances would it take to break a cascade? </a:t>
            </a:r>
          </a:p>
          <a:p>
            <a:r>
              <a:rPr lang="en-US" sz="2200" dirty="0"/>
              <a:t>A few will often suffice, no matter how long the cascade has been going on</a:t>
            </a:r>
          </a:p>
          <a:p>
            <a:r>
              <a:rPr lang="en-US" sz="2200" dirty="0"/>
              <a:t>Despite the number of people involved, everyone knows that they are just basically playing a game of following the leader to </a:t>
            </a:r>
            <a:r>
              <a:rPr lang="en-US" sz="2200" b="1" dirty="0">
                <a:solidFill>
                  <a:srgbClr val="0000FF"/>
                </a:solidFill>
              </a:rPr>
              <a:t>maximize their chance of guessing correctly</a:t>
            </a:r>
          </a:p>
          <a:p>
            <a:r>
              <a:rPr lang="en-US" sz="2200" dirty="0"/>
              <a:t>The </a:t>
            </a:r>
            <a:r>
              <a:rPr lang="en-US" sz="2200" b="1" dirty="0">
                <a:solidFill>
                  <a:srgbClr val="0000FF"/>
                </a:solidFill>
              </a:rPr>
              <a:t>Emperor’s New Clothes </a:t>
            </a:r>
            <a:r>
              <a:rPr lang="en-US" sz="2200" dirty="0"/>
              <a:t>effect encapsulates the </a:t>
            </a:r>
            <a:r>
              <a:rPr lang="en-US" sz="2200" b="1" dirty="0">
                <a:solidFill>
                  <a:srgbClr val="FF0000"/>
                </a:solidFill>
              </a:rPr>
              <a:t>fragility</a:t>
            </a:r>
            <a:r>
              <a:rPr lang="en-US" sz="2200" dirty="0">
                <a:solidFill>
                  <a:srgbClr val="FF0000"/>
                </a:solidFill>
              </a:rPr>
              <a:t> </a:t>
            </a:r>
            <a:r>
              <a:rPr lang="en-US" sz="2200" dirty="0"/>
              <a:t>of an information cascade</a:t>
            </a:r>
          </a:p>
          <a:p>
            <a:endParaRPr lang="en-US" sz="2000" dirty="0"/>
          </a:p>
          <a:p>
            <a:endParaRPr lang="en-US" sz="2000" b="1" dirty="0"/>
          </a:p>
          <a:p>
            <a:endParaRPr lang="en-US" sz="2000" dirty="0"/>
          </a:p>
        </p:txBody>
      </p:sp>
    </p:spTree>
    <p:extLst>
      <p:ext uri="{BB962C8B-B14F-4D97-AF65-F5344CB8AC3E}">
        <p14:creationId xmlns:p14="http://schemas.microsoft.com/office/powerpoint/2010/main" val="5723350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Emperor’s New Clothes </a:t>
            </a:r>
          </a:p>
        </p:txBody>
      </p:sp>
      <p:sp>
        <p:nvSpPr>
          <p:cNvPr id="3" name="Content Placeholder 2"/>
          <p:cNvSpPr>
            <a:spLocks noGrp="1"/>
          </p:cNvSpPr>
          <p:nvPr>
            <p:ph idx="1"/>
          </p:nvPr>
        </p:nvSpPr>
        <p:spPr>
          <a:xfrm>
            <a:off x="304800" y="1600200"/>
            <a:ext cx="4953000" cy="4525963"/>
          </a:xfrm>
        </p:spPr>
        <p:txBody>
          <a:bodyPr/>
          <a:lstStyle/>
          <a:p>
            <a:r>
              <a:rPr lang="en-US" sz="2100" dirty="0"/>
              <a:t>19th century story by </a:t>
            </a:r>
            <a:r>
              <a:rPr lang="en-US" sz="2100" b="1" dirty="0"/>
              <a:t>Hans Christian Anderson</a:t>
            </a:r>
            <a:r>
              <a:rPr lang="en-US" sz="2100" dirty="0"/>
              <a:t> in which a </a:t>
            </a:r>
            <a:r>
              <a:rPr lang="en-US" sz="2100" b="1" dirty="0"/>
              <a:t>vain</a:t>
            </a:r>
            <a:r>
              <a:rPr lang="en-US" sz="2100" dirty="0"/>
              <a:t> emperor is told that his new “clothing” is of the finest fabric, </a:t>
            </a:r>
            <a:r>
              <a:rPr lang="en-US" sz="2100" b="1" dirty="0"/>
              <a:t>invisible</a:t>
            </a:r>
            <a:r>
              <a:rPr lang="en-US" sz="2100" dirty="0"/>
              <a:t> only to those who are </a:t>
            </a:r>
            <a:r>
              <a:rPr lang="en-US" sz="2100" b="1" dirty="0"/>
              <a:t>unfit</a:t>
            </a:r>
            <a:r>
              <a:rPr lang="en-US" sz="2100" dirty="0"/>
              <a:t> for their positions</a:t>
            </a:r>
          </a:p>
          <a:p>
            <a:r>
              <a:rPr lang="en-US" sz="2100" b="1" dirty="0">
                <a:solidFill>
                  <a:srgbClr val="0000FF"/>
                </a:solidFill>
              </a:rPr>
              <a:t>In reality, there are no clothes at all. </a:t>
            </a:r>
            <a:r>
              <a:rPr lang="en-US" sz="2100" dirty="0"/>
              <a:t>While everyone plays along (i.e., their public actions), not wanting to seem “unfit” (i.e., their private signals), it only takes one </a:t>
            </a:r>
            <a:r>
              <a:rPr lang="en-US" sz="2100" b="1" dirty="0"/>
              <a:t>kid</a:t>
            </a:r>
            <a:r>
              <a:rPr lang="en-US" sz="2100" dirty="0"/>
              <a:t>’s shouting “</a:t>
            </a:r>
            <a:r>
              <a:rPr lang="en-US" sz="2100" b="1" dirty="0">
                <a:solidFill>
                  <a:srgbClr val="FF0000"/>
                </a:solidFill>
              </a:rPr>
              <a:t>hey, he is wearing nothing at all!</a:t>
            </a:r>
            <a:r>
              <a:rPr lang="en-US" sz="2100" dirty="0"/>
              <a:t>” before everyone becomes more confident that the emperor is truly disrobed in public </a:t>
            </a:r>
          </a:p>
          <a:p>
            <a:endParaRPr lang="en-US" sz="2000" dirty="0"/>
          </a:p>
          <a:p>
            <a:endParaRPr lang="en-US" dirty="0"/>
          </a:p>
        </p:txBody>
      </p:sp>
      <p:pic>
        <p:nvPicPr>
          <p:cNvPr id="4" name="Picture 2" descr="mage result for image of The Emperor’s New Clot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828800"/>
            <a:ext cx="4038600" cy="3791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387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Viral Style</a:t>
            </a:r>
          </a:p>
        </p:txBody>
      </p:sp>
      <p:sp>
        <p:nvSpPr>
          <p:cNvPr id="3" name="Content Placeholder 2"/>
          <p:cNvSpPr>
            <a:spLocks noGrp="1"/>
          </p:cNvSpPr>
          <p:nvPr>
            <p:ph idx="1"/>
          </p:nvPr>
        </p:nvSpPr>
        <p:spPr/>
        <p:txBody>
          <a:bodyPr/>
          <a:lstStyle/>
          <a:p>
            <a:r>
              <a:rPr lang="en-US" sz="2000" dirty="0"/>
              <a:t>What makes videos go </a:t>
            </a:r>
            <a:r>
              <a:rPr lang="en-US" sz="2000" b="1" dirty="0"/>
              <a:t>viral</a:t>
            </a:r>
            <a:r>
              <a:rPr lang="en-US" sz="2000" dirty="0"/>
              <a:t>? </a:t>
            </a:r>
          </a:p>
          <a:p>
            <a:r>
              <a:rPr lang="en-US" sz="2000" dirty="0"/>
              <a:t>YouTube logs </a:t>
            </a:r>
            <a:r>
              <a:rPr lang="en-US" sz="2000" b="1" dirty="0"/>
              <a:t>user behavior</a:t>
            </a:r>
            <a:r>
              <a:rPr lang="en-US" sz="2000" dirty="0"/>
              <a:t>, including interactions with their video player</a:t>
            </a:r>
          </a:p>
          <a:p>
            <a:r>
              <a:rPr lang="en-US" sz="2000" dirty="0"/>
              <a:t>This data is analyzed to see how people watch videos and which videos have gone viral</a:t>
            </a:r>
          </a:p>
          <a:p>
            <a:r>
              <a:rPr lang="en-US" sz="2000" dirty="0"/>
              <a:t>YouTube Insight – analytic tools</a:t>
            </a:r>
          </a:p>
          <a:p>
            <a:r>
              <a:rPr lang="en-US" sz="2000" dirty="0"/>
              <a:t>1</a:t>
            </a:r>
            <a:r>
              <a:rPr lang="en-US" sz="2000" baseline="30000" dirty="0"/>
              <a:t>st</a:t>
            </a:r>
            <a:r>
              <a:rPr lang="en-US" sz="2000" dirty="0"/>
              <a:t> video achieving viral status?</a:t>
            </a:r>
          </a:p>
          <a:p>
            <a:r>
              <a:rPr lang="en-US" sz="2000" b="1" dirty="0"/>
              <a:t>Gangnam Style </a:t>
            </a:r>
            <a:r>
              <a:rPr lang="en-US" sz="2000" dirty="0"/>
              <a:t>by PSY released in July 2012: 1</a:t>
            </a:r>
            <a:r>
              <a:rPr lang="en-US" sz="2000" baseline="30000" dirty="0"/>
              <a:t>st</a:t>
            </a:r>
            <a:r>
              <a:rPr lang="en-US" sz="2000" dirty="0"/>
              <a:t> video ever to break </a:t>
            </a:r>
            <a:r>
              <a:rPr lang="en-US" sz="2000" b="1" dirty="0"/>
              <a:t>1 billion </a:t>
            </a:r>
            <a:r>
              <a:rPr lang="en-US" sz="2000" dirty="0"/>
              <a:t>views in 5 months; it proceeds to hit </a:t>
            </a:r>
            <a:r>
              <a:rPr lang="en-US" sz="2000" b="1" dirty="0"/>
              <a:t>2 billion </a:t>
            </a:r>
            <a:r>
              <a:rPr lang="en-US" sz="2000" dirty="0"/>
              <a:t>mark by May 2014</a:t>
            </a:r>
          </a:p>
          <a:p>
            <a:endParaRPr lang="en-US" sz="2000" dirty="0"/>
          </a:p>
          <a:p>
            <a:endParaRPr lang="en-US" dirty="0"/>
          </a:p>
        </p:txBody>
      </p:sp>
      <p:pic>
        <p:nvPicPr>
          <p:cNvPr id="4" name="Picture 3"/>
          <p:cNvPicPr>
            <a:picLocks noChangeAspect="1"/>
          </p:cNvPicPr>
          <p:nvPr/>
        </p:nvPicPr>
        <p:blipFill>
          <a:blip r:embed="rId2"/>
          <a:stretch>
            <a:fillRect/>
          </a:stretch>
        </p:blipFill>
        <p:spPr>
          <a:xfrm>
            <a:off x="2063416" y="5029200"/>
            <a:ext cx="6964278" cy="1752600"/>
          </a:xfrm>
          <a:prstGeom prst="rect">
            <a:avLst/>
          </a:prstGeom>
        </p:spPr>
      </p:pic>
      <p:grpSp>
        <p:nvGrpSpPr>
          <p:cNvPr id="7" name="Group 6"/>
          <p:cNvGrpSpPr/>
          <p:nvPr/>
        </p:nvGrpSpPr>
        <p:grpSpPr>
          <a:xfrm>
            <a:off x="3581400" y="5334000"/>
            <a:ext cx="2590800" cy="731838"/>
            <a:chOff x="3581400" y="5334000"/>
            <a:chExt cx="2590800" cy="731838"/>
          </a:xfrm>
        </p:grpSpPr>
        <p:sp>
          <p:nvSpPr>
            <p:cNvPr id="5" name="Oval 4"/>
            <p:cNvSpPr/>
            <p:nvPr/>
          </p:nvSpPr>
          <p:spPr>
            <a:xfrm>
              <a:off x="3581400" y="5921375"/>
              <a:ext cx="152400" cy="144463"/>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Oval 5"/>
            <p:cNvSpPr/>
            <p:nvPr/>
          </p:nvSpPr>
          <p:spPr>
            <a:xfrm>
              <a:off x="6019800" y="5334000"/>
              <a:ext cx="152400" cy="152400"/>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78511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Emperor’s New Clothes </a:t>
            </a:r>
          </a:p>
        </p:txBody>
      </p:sp>
      <p:sp>
        <p:nvSpPr>
          <p:cNvPr id="3" name="Content Placeholder 2"/>
          <p:cNvSpPr>
            <a:spLocks noGrp="1"/>
          </p:cNvSpPr>
          <p:nvPr>
            <p:ph idx="1"/>
          </p:nvPr>
        </p:nvSpPr>
        <p:spPr/>
        <p:txBody>
          <a:bodyPr/>
          <a:lstStyle/>
          <a:p>
            <a:r>
              <a:rPr lang="en-US" sz="2000" dirty="0"/>
              <a:t>In the context of number-guessing experiment. how do we break a cascade? </a:t>
            </a:r>
          </a:p>
          <a:p>
            <a:r>
              <a:rPr lang="en-US" sz="2000" dirty="0"/>
              <a:t>Suppose a cascade of 1’s has started after the first pair </a:t>
            </a:r>
          </a:p>
          <a:p>
            <a:r>
              <a:rPr lang="en-US" sz="2000" dirty="0"/>
              <a:t>Some time later, it’s </a:t>
            </a:r>
            <a:r>
              <a:rPr lang="en-US" sz="2000" b="1" dirty="0">
                <a:solidFill>
                  <a:srgbClr val="0000FF"/>
                </a:solidFill>
              </a:rPr>
              <a:t>Frank</a:t>
            </a:r>
            <a:r>
              <a:rPr lang="en-US" sz="2000" dirty="0"/>
              <a:t>’s turn to guess, and he gets a 0 as his private signal. As his public action, </a:t>
            </a:r>
            <a:r>
              <a:rPr lang="en-US" sz="2000" b="1" dirty="0"/>
              <a:t>he guesses 1</a:t>
            </a:r>
            <a:r>
              <a:rPr lang="en-US" sz="2000" dirty="0"/>
              <a:t>, but </a:t>
            </a:r>
            <a:r>
              <a:rPr lang="en-US" sz="2000" b="1" dirty="0"/>
              <a:t>he also shouts out that his private signal was 0</a:t>
            </a:r>
          </a:p>
          <a:p>
            <a:r>
              <a:rPr lang="en-US" sz="2000" dirty="0"/>
              <a:t>Now, </a:t>
            </a:r>
            <a:r>
              <a:rPr lang="en-US" sz="2000" b="1" dirty="0">
                <a:solidFill>
                  <a:srgbClr val="0000FF"/>
                </a:solidFill>
              </a:rPr>
              <a:t>Greg</a:t>
            </a:r>
            <a:r>
              <a:rPr lang="en-US" sz="2000" dirty="0">
                <a:solidFill>
                  <a:srgbClr val="0000FF"/>
                </a:solidFill>
              </a:rPr>
              <a:t> </a:t>
            </a:r>
            <a:r>
              <a:rPr lang="en-US" sz="2000" dirty="0"/>
              <a:t>is up, and he also gets a private signal of 0. He has the following information about private signals </a:t>
            </a:r>
          </a:p>
          <a:p>
            <a:pPr lvl="1"/>
            <a:r>
              <a:rPr lang="en-US" sz="1800" dirty="0"/>
              <a:t>on the one hand, there’s at least one (private) 1, from Alice. But he cannot be sure if Bob had a (private) 1, because Bob could have gotten a 0 and flipped </a:t>
            </a:r>
          </a:p>
          <a:p>
            <a:pPr lvl="1"/>
            <a:r>
              <a:rPr lang="en-US" sz="1800" dirty="0"/>
              <a:t>on the other hand, there’s at </a:t>
            </a:r>
            <a:r>
              <a:rPr lang="en-US" sz="1800" b="1" dirty="0">
                <a:solidFill>
                  <a:srgbClr val="0000FF"/>
                </a:solidFill>
              </a:rPr>
              <a:t>least two 0’s: his and Frank’s</a:t>
            </a:r>
          </a:p>
          <a:p>
            <a:r>
              <a:rPr lang="en-US" sz="2000" dirty="0"/>
              <a:t>So, what will Greg guess? </a:t>
            </a:r>
          </a:p>
          <a:p>
            <a:r>
              <a:rPr lang="en-US" sz="2000" b="1" dirty="0">
                <a:solidFill>
                  <a:srgbClr val="0000FF"/>
                </a:solidFill>
              </a:rPr>
              <a:t>0, </a:t>
            </a:r>
            <a:r>
              <a:rPr lang="en-US" sz="2000" dirty="0"/>
              <a:t>because there’s more evidence of </a:t>
            </a:r>
            <a:r>
              <a:rPr lang="en-US" sz="2000"/>
              <a:t>this being correct</a:t>
            </a:r>
            <a:endParaRPr lang="en-US" sz="2000" dirty="0"/>
          </a:p>
          <a:p>
            <a:r>
              <a:rPr lang="en-US" sz="2000" dirty="0"/>
              <a:t>This breaks the cascade……. </a:t>
            </a:r>
            <a:r>
              <a:rPr lang="en-US" sz="2000" b="1" dirty="0">
                <a:solidFill>
                  <a:srgbClr val="0000FF"/>
                </a:solidFill>
              </a:rPr>
              <a:t> </a:t>
            </a:r>
          </a:p>
          <a:p>
            <a:pPr lvl="1"/>
            <a:endParaRPr lang="en-US" sz="1800" dirty="0"/>
          </a:p>
          <a:p>
            <a:endParaRPr lang="en-US" b="1" dirty="0"/>
          </a:p>
          <a:p>
            <a:endParaRPr lang="en-US" dirty="0"/>
          </a:p>
        </p:txBody>
      </p:sp>
    </p:spTree>
    <p:extLst>
      <p:ext uri="{BB962C8B-B14F-4D97-AF65-F5344CB8AC3E}">
        <p14:creationId xmlns:p14="http://schemas.microsoft.com/office/powerpoint/2010/main" val="436857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283F7-A4DB-2C4D-AF49-51AD2EC71E0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EEB1F64-4BBF-604B-9FCC-FEA077E00D96}"/>
              </a:ext>
            </a:extLst>
          </p:cNvPr>
          <p:cNvSpPr>
            <a:spLocks noGrp="1"/>
          </p:cNvSpPr>
          <p:nvPr>
            <p:ph idx="1"/>
          </p:nvPr>
        </p:nvSpPr>
        <p:spPr/>
        <p:txBody>
          <a:bodyPr/>
          <a:lstStyle/>
          <a:p>
            <a:r>
              <a:rPr lang="en-US" dirty="0"/>
              <a:t>In the number-guessing experiment, it only takes two people to start a cascade</a:t>
            </a:r>
          </a:p>
          <a:p>
            <a:r>
              <a:rPr lang="en-US" dirty="0"/>
              <a:t>More generally, the size of the crowd needed to cause a person to ignore their instinct is dependent both on (</a:t>
            </a:r>
            <a:r>
              <a:rPr lang="en-US" dirty="0" err="1"/>
              <a:t>i</a:t>
            </a:r>
            <a:r>
              <a:rPr lang="en-US" dirty="0"/>
              <a:t>) scenario and (ii) individual</a:t>
            </a:r>
          </a:p>
          <a:p>
            <a:r>
              <a:rPr lang="en-US" dirty="0"/>
              <a:t>Also, the most overarching </a:t>
            </a:r>
            <a:r>
              <a:rPr lang="en-US" b="1" dirty="0">
                <a:solidFill>
                  <a:srgbClr val="0000FF"/>
                </a:solidFill>
              </a:rPr>
              <a:t>assumption</a:t>
            </a:r>
            <a:r>
              <a:rPr lang="en-US" dirty="0"/>
              <a:t> made is that everyone acts </a:t>
            </a:r>
            <a:r>
              <a:rPr lang="en-US" b="1" dirty="0">
                <a:solidFill>
                  <a:srgbClr val="0000FF"/>
                </a:solidFill>
              </a:rPr>
              <a:t>rationally</a:t>
            </a:r>
            <a:r>
              <a:rPr lang="en-US" b="1" dirty="0"/>
              <a:t> - </a:t>
            </a:r>
            <a:r>
              <a:rPr lang="en-US" dirty="0"/>
              <a:t>everyone can, and will, decide what the best guess to make is depending on the information they have </a:t>
            </a:r>
          </a:p>
          <a:p>
            <a:pPr lvl="1"/>
            <a:r>
              <a:rPr lang="en-US" dirty="0"/>
              <a:t>but most people do </a:t>
            </a:r>
            <a:r>
              <a:rPr lang="en-US" b="1" dirty="0"/>
              <a:t>not</a:t>
            </a:r>
            <a:r>
              <a:rPr lang="en-US" dirty="0"/>
              <a:t> go through all </a:t>
            </a:r>
            <a:r>
              <a:rPr lang="en-US"/>
              <a:t>of this </a:t>
            </a:r>
            <a:r>
              <a:rPr lang="en-US" dirty="0"/>
              <a:t>probability thinking on the spot in their heads </a:t>
            </a:r>
          </a:p>
          <a:p>
            <a:pPr lvl="1"/>
            <a:endParaRPr lang="en-US" dirty="0"/>
          </a:p>
          <a:p>
            <a:endParaRPr lang="en-US" dirty="0"/>
          </a:p>
          <a:p>
            <a:endParaRPr lang="en-US" dirty="0"/>
          </a:p>
        </p:txBody>
      </p:sp>
    </p:spTree>
    <p:extLst>
      <p:ext uri="{BB962C8B-B14F-4D97-AF65-F5344CB8AC3E}">
        <p14:creationId xmlns:p14="http://schemas.microsoft.com/office/powerpoint/2010/main" val="27704173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8FE8E-CDEB-D542-8D88-CAB296E859CA}"/>
              </a:ext>
            </a:extLst>
          </p:cNvPr>
          <p:cNvSpPr>
            <a:spLocks noGrp="1"/>
          </p:cNvSpPr>
          <p:nvPr>
            <p:ph type="title"/>
          </p:nvPr>
        </p:nvSpPr>
        <p:spPr/>
        <p:txBody>
          <a:bodyPr/>
          <a:lstStyle/>
          <a:p>
            <a:r>
              <a:rPr lang="en-US" dirty="0"/>
              <a:t>From Cascade to YouTube</a:t>
            </a:r>
          </a:p>
        </p:txBody>
      </p:sp>
      <p:sp>
        <p:nvSpPr>
          <p:cNvPr id="3" name="Content Placeholder 2">
            <a:extLst>
              <a:ext uri="{FF2B5EF4-FFF2-40B4-BE49-F238E27FC236}">
                <a16:creationId xmlns:a16="http://schemas.microsoft.com/office/drawing/2014/main" id="{24D2C62D-34A7-1A48-9609-207D65330F50}"/>
              </a:ext>
            </a:extLst>
          </p:cNvPr>
          <p:cNvSpPr>
            <a:spLocks noGrp="1"/>
          </p:cNvSpPr>
          <p:nvPr>
            <p:ph idx="1"/>
          </p:nvPr>
        </p:nvSpPr>
        <p:spPr>
          <a:xfrm>
            <a:off x="457200" y="1600200"/>
            <a:ext cx="8229600" cy="4525963"/>
          </a:xfrm>
        </p:spPr>
        <p:txBody>
          <a:bodyPr/>
          <a:lstStyle/>
          <a:p>
            <a:r>
              <a:rPr lang="en-US" sz="2300" dirty="0"/>
              <a:t>How can we translate sequential decision making to </a:t>
            </a:r>
            <a:r>
              <a:rPr lang="en-US" sz="2300" dirty="0" err="1"/>
              <a:t>viralizing</a:t>
            </a:r>
            <a:r>
              <a:rPr lang="en-US" sz="2300" dirty="0"/>
              <a:t> a YouTube video? </a:t>
            </a:r>
          </a:p>
          <a:p>
            <a:r>
              <a:rPr lang="en-US" sz="2300" dirty="0"/>
              <a:t>Not easy, but the main idea is clear</a:t>
            </a:r>
          </a:p>
          <a:p>
            <a:pPr lvl="1"/>
            <a:r>
              <a:rPr lang="en-US" dirty="0"/>
              <a:t>you want your video to undergo an information cascade, so that when a person sees or hears about it (i.e., the public action), they will most likely watch it, irrespective of whether or not it matches her intrinsic interest (i.e., her private signal)</a:t>
            </a:r>
          </a:p>
          <a:p>
            <a:r>
              <a:rPr lang="en-US" sz="2300" dirty="0"/>
              <a:t>How many public actions does it take before a person will watch your video automatically? Does such a number even exist? Even if it does, it will be different for everyone, depending on how malleable the person is</a:t>
            </a:r>
          </a:p>
          <a:p>
            <a:r>
              <a:rPr lang="en-US" sz="2300" dirty="0"/>
              <a:t>All interesting questions without clear answers</a:t>
            </a:r>
          </a:p>
          <a:p>
            <a:endParaRPr lang="en-US" dirty="0"/>
          </a:p>
        </p:txBody>
      </p:sp>
    </p:spTree>
    <p:extLst>
      <p:ext uri="{BB962C8B-B14F-4D97-AF65-F5344CB8AC3E}">
        <p14:creationId xmlns:p14="http://schemas.microsoft.com/office/powerpoint/2010/main" val="3928489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Viral Style (as of 2016)</a:t>
            </a:r>
          </a:p>
        </p:txBody>
      </p:sp>
      <p:sp>
        <p:nvSpPr>
          <p:cNvPr id="3" name="Content Placeholder 2"/>
          <p:cNvSpPr>
            <a:spLocks noGrp="1"/>
          </p:cNvSpPr>
          <p:nvPr>
            <p:ph idx="1"/>
          </p:nvPr>
        </p:nvSpPr>
        <p:spPr/>
        <p:txBody>
          <a:bodyPr/>
          <a:lstStyle/>
          <a:p>
            <a:r>
              <a:rPr lang="en-US" sz="2200" dirty="0"/>
              <a:t>Since 2013, 12 other videos have also broken 1 billion barrier</a:t>
            </a:r>
          </a:p>
          <a:p>
            <a:r>
              <a:rPr lang="en-US" sz="2200" dirty="0"/>
              <a:t>Second to Gangnam Style in view count as of early 2016 was Taylor Swift’s “Blank Space” with 1.3 billion views</a:t>
            </a:r>
          </a:p>
          <a:p>
            <a:r>
              <a:rPr lang="en-US" sz="2200" dirty="0"/>
              <a:t>Gangnam Style was still the only video to have hit </a:t>
            </a:r>
            <a:r>
              <a:rPr lang="en-US" sz="2200" b="1" dirty="0"/>
              <a:t>two</a:t>
            </a:r>
            <a:r>
              <a:rPr lang="en-US" sz="2200" dirty="0"/>
              <a:t> billion</a:t>
            </a:r>
          </a:p>
          <a:p>
            <a:r>
              <a:rPr lang="en-US" sz="2200" dirty="0"/>
              <a:t>When it surpassed </a:t>
            </a:r>
            <a:r>
              <a:rPr lang="en-US" sz="2200" b="1" dirty="0"/>
              <a:t>2,147,483,647</a:t>
            </a:r>
            <a:r>
              <a:rPr lang="en-US" sz="2200" dirty="0"/>
              <a:t> views in </a:t>
            </a:r>
            <a:r>
              <a:rPr lang="en-US" sz="2200" b="1" dirty="0"/>
              <a:t>December 2014</a:t>
            </a:r>
            <a:r>
              <a:rPr lang="en-US" sz="2200" dirty="0"/>
              <a:t>, YouTube appeared to have literally lost count, as the value displayed on the main page came to a </a:t>
            </a:r>
            <a:r>
              <a:rPr lang="en-US" sz="2200" b="1" dirty="0"/>
              <a:t>grinding halt </a:t>
            </a:r>
          </a:p>
          <a:p>
            <a:r>
              <a:rPr lang="en-US" sz="2200" dirty="0"/>
              <a:t>Why?</a:t>
            </a:r>
          </a:p>
          <a:p>
            <a:r>
              <a:rPr lang="en-US" sz="2200" dirty="0"/>
              <a:t>32-bit counter: 2</a:t>
            </a:r>
            <a:r>
              <a:rPr lang="en-US" sz="2200" baseline="30000" dirty="0"/>
              <a:t>31</a:t>
            </a:r>
            <a:r>
              <a:rPr lang="en-US" sz="2200" dirty="0"/>
              <a:t>-1</a:t>
            </a:r>
          </a:p>
          <a:p>
            <a:endParaRPr lang="en-US" dirty="0"/>
          </a:p>
        </p:txBody>
      </p:sp>
    </p:spTree>
    <p:extLst>
      <p:ext uri="{BB962C8B-B14F-4D97-AF65-F5344CB8AC3E}">
        <p14:creationId xmlns:p14="http://schemas.microsoft.com/office/powerpoint/2010/main" val="86985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Bring Viewers to Videos</a:t>
            </a:r>
          </a:p>
        </p:txBody>
      </p:sp>
      <p:sp>
        <p:nvSpPr>
          <p:cNvPr id="3" name="Content Placeholder 2"/>
          <p:cNvSpPr>
            <a:spLocks noGrp="1"/>
          </p:cNvSpPr>
          <p:nvPr>
            <p:ph idx="1"/>
          </p:nvPr>
        </p:nvSpPr>
        <p:spPr/>
        <p:txBody>
          <a:bodyPr/>
          <a:lstStyle/>
          <a:p>
            <a:r>
              <a:rPr lang="en-US" sz="2200" dirty="0"/>
              <a:t>How does a video get so popular? </a:t>
            </a:r>
          </a:p>
          <a:p>
            <a:r>
              <a:rPr lang="en-US" sz="2200" dirty="0"/>
              <a:t>4 main paths may lead a viewer to a particular YouTube clip in the </a:t>
            </a:r>
            <a:r>
              <a:rPr lang="en-US" dirty="0"/>
              <a:t>first place </a:t>
            </a:r>
          </a:p>
          <a:p>
            <a:pPr lvl="1"/>
            <a:r>
              <a:rPr lang="en-US" sz="2000" dirty="0"/>
              <a:t>a </a:t>
            </a:r>
            <a:r>
              <a:rPr lang="en-US" sz="2000" b="1" dirty="0">
                <a:solidFill>
                  <a:srgbClr val="0000FF"/>
                </a:solidFill>
              </a:rPr>
              <a:t>search</a:t>
            </a:r>
            <a:r>
              <a:rPr lang="en-US" sz="2000" dirty="0">
                <a:solidFill>
                  <a:srgbClr val="0000FF"/>
                </a:solidFill>
              </a:rPr>
              <a:t> </a:t>
            </a:r>
            <a:r>
              <a:rPr lang="en-US" sz="2000" dirty="0"/>
              <a:t>with terms the video is tagged with, on sites like Google</a:t>
            </a:r>
          </a:p>
          <a:p>
            <a:pPr lvl="1"/>
            <a:r>
              <a:rPr lang="en-US" sz="2000" dirty="0"/>
              <a:t>a </a:t>
            </a:r>
            <a:r>
              <a:rPr lang="en-US" sz="2000" b="1" dirty="0">
                <a:solidFill>
                  <a:srgbClr val="0000FF"/>
                </a:solidFill>
              </a:rPr>
              <a:t>referral</a:t>
            </a:r>
            <a:r>
              <a:rPr lang="en-US" sz="2000" dirty="0">
                <a:solidFill>
                  <a:srgbClr val="0000FF"/>
                </a:solidFill>
              </a:rPr>
              <a:t> </a:t>
            </a:r>
            <a:r>
              <a:rPr lang="en-US" sz="2000" dirty="0"/>
              <a:t>from e.g., email, Facebook, or ads promoting the video</a:t>
            </a:r>
          </a:p>
          <a:p>
            <a:pPr lvl="1"/>
            <a:r>
              <a:rPr lang="en-US" sz="2000" dirty="0"/>
              <a:t>a </a:t>
            </a:r>
            <a:r>
              <a:rPr lang="en-US" sz="2000" b="1" dirty="0">
                <a:solidFill>
                  <a:srgbClr val="0000FF"/>
                </a:solidFill>
              </a:rPr>
              <a:t>subscription</a:t>
            </a:r>
            <a:r>
              <a:rPr lang="en-US" sz="2000" dirty="0">
                <a:solidFill>
                  <a:srgbClr val="0000FF"/>
                </a:solidFill>
              </a:rPr>
              <a:t> </a:t>
            </a:r>
            <a:r>
              <a:rPr lang="en-US" sz="2000" dirty="0"/>
              <a:t>to YouTube channel that posts the video</a:t>
            </a:r>
          </a:p>
          <a:p>
            <a:pPr lvl="1"/>
            <a:r>
              <a:rPr lang="en-US" sz="2000" dirty="0"/>
              <a:t>a </a:t>
            </a:r>
            <a:r>
              <a:rPr lang="en-US" sz="2000" b="1" dirty="0">
                <a:solidFill>
                  <a:srgbClr val="0000FF"/>
                </a:solidFill>
              </a:rPr>
              <a:t>recommendation</a:t>
            </a:r>
            <a:r>
              <a:rPr lang="en-US" sz="2000" dirty="0">
                <a:solidFill>
                  <a:srgbClr val="0000FF"/>
                </a:solidFill>
              </a:rPr>
              <a:t> </a:t>
            </a:r>
            <a:r>
              <a:rPr lang="en-US" sz="2000" dirty="0"/>
              <a:t>to the video given in </a:t>
            </a:r>
            <a:r>
              <a:rPr lang="en-US" sz="2000" b="1" dirty="0"/>
              <a:t>YouTube’s sidebar</a:t>
            </a:r>
          </a:p>
          <a:p>
            <a:r>
              <a:rPr lang="en-US" sz="2200" b="1" dirty="0"/>
              <a:t>Subscription</a:t>
            </a:r>
            <a:r>
              <a:rPr lang="en-US" sz="2200" dirty="0"/>
              <a:t> and </a:t>
            </a:r>
            <a:r>
              <a:rPr lang="en-US" sz="2200" b="1" dirty="0"/>
              <a:t>recommendation </a:t>
            </a:r>
            <a:r>
              <a:rPr lang="en-US" sz="2200" dirty="0"/>
              <a:t>play a bigger role in deciding a video’s </a:t>
            </a:r>
            <a:r>
              <a:rPr lang="en-US" sz="2200" b="1" dirty="0"/>
              <a:t>popularity</a:t>
            </a:r>
            <a:r>
              <a:rPr lang="en-US" sz="2200" dirty="0"/>
              <a:t> than # of likes/dislikes it has</a:t>
            </a:r>
          </a:p>
          <a:p>
            <a:r>
              <a:rPr lang="en-US" sz="2200" dirty="0"/>
              <a:t>How does YouTube generate its </a:t>
            </a:r>
            <a:r>
              <a:rPr lang="en-US" sz="2200" b="1" dirty="0">
                <a:solidFill>
                  <a:srgbClr val="0000FF"/>
                </a:solidFill>
              </a:rPr>
              <a:t>recommendations</a:t>
            </a:r>
            <a:r>
              <a:rPr lang="en-US" sz="2200" dirty="0"/>
              <a:t>? </a:t>
            </a:r>
          </a:p>
          <a:p>
            <a:endParaRPr lang="en-US" sz="2200" dirty="0"/>
          </a:p>
          <a:p>
            <a:endParaRPr lang="en-US" dirty="0"/>
          </a:p>
          <a:p>
            <a:endParaRPr lang="en-US" dirty="0"/>
          </a:p>
        </p:txBody>
      </p:sp>
    </p:spTree>
    <p:extLst>
      <p:ext uri="{BB962C8B-B14F-4D97-AF65-F5344CB8AC3E}">
        <p14:creationId xmlns:p14="http://schemas.microsoft.com/office/powerpoint/2010/main" val="72194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Bring Viewers to Videos</a:t>
            </a:r>
          </a:p>
        </p:txBody>
      </p:sp>
      <p:sp>
        <p:nvSpPr>
          <p:cNvPr id="3" name="Content Placeholder 2"/>
          <p:cNvSpPr>
            <a:spLocks noGrp="1"/>
          </p:cNvSpPr>
          <p:nvPr>
            <p:ph idx="1"/>
          </p:nvPr>
        </p:nvSpPr>
        <p:spPr/>
        <p:txBody>
          <a:bodyPr/>
          <a:lstStyle/>
          <a:p>
            <a:r>
              <a:rPr lang="en-US" sz="2000" dirty="0"/>
              <a:t>Does YouTube use a </a:t>
            </a:r>
            <a:r>
              <a:rPr lang="en-US" sz="2000" b="1" dirty="0"/>
              <a:t>collaborative filtering</a:t>
            </a:r>
            <a:r>
              <a:rPr lang="en-US" sz="2000" dirty="0"/>
              <a:t> algorithm like </a:t>
            </a:r>
            <a:r>
              <a:rPr lang="en-US" sz="2000" b="1" dirty="0"/>
              <a:t>Netflix</a:t>
            </a:r>
            <a:r>
              <a:rPr lang="en-US" sz="2000" dirty="0"/>
              <a:t> does for recommending movies? </a:t>
            </a:r>
          </a:p>
          <a:p>
            <a:r>
              <a:rPr lang="en-US" sz="2000" dirty="0"/>
              <a:t>Does it use </a:t>
            </a:r>
            <a:r>
              <a:rPr lang="en-US" sz="2000" b="1" dirty="0"/>
              <a:t>PageRank</a:t>
            </a:r>
            <a:r>
              <a:rPr lang="en-US" sz="2000" dirty="0"/>
              <a:t>-style algorithm like </a:t>
            </a:r>
            <a:r>
              <a:rPr lang="en-US" sz="2000" b="1" dirty="0"/>
              <a:t>Google</a:t>
            </a:r>
            <a:r>
              <a:rPr lang="en-US" sz="2000" dirty="0"/>
              <a:t> to rank clips by “importance?” </a:t>
            </a:r>
          </a:p>
          <a:p>
            <a:r>
              <a:rPr lang="en-US" sz="2000" dirty="0"/>
              <a:t>Neither algorithm translate well to YouTube</a:t>
            </a:r>
          </a:p>
          <a:p>
            <a:r>
              <a:rPr lang="en-US" sz="2000" dirty="0"/>
              <a:t>Why?</a:t>
            </a:r>
          </a:p>
          <a:p>
            <a:r>
              <a:rPr lang="en-US" sz="2000" dirty="0"/>
              <a:t>Unlike </a:t>
            </a:r>
            <a:r>
              <a:rPr lang="en-US" sz="2000" b="1" dirty="0">
                <a:solidFill>
                  <a:srgbClr val="485FFF"/>
                </a:solidFill>
              </a:rPr>
              <a:t>Netflix movies</a:t>
            </a:r>
            <a:r>
              <a:rPr lang="en-US" sz="2000" dirty="0"/>
              <a:t>, </a:t>
            </a:r>
            <a:r>
              <a:rPr lang="en-US" sz="2000" b="1" dirty="0">
                <a:solidFill>
                  <a:srgbClr val="485FFF"/>
                </a:solidFill>
              </a:rPr>
              <a:t>YouTube videos </a:t>
            </a:r>
            <a:r>
              <a:rPr lang="en-US" sz="2000" dirty="0"/>
              <a:t>are typically </a:t>
            </a:r>
            <a:r>
              <a:rPr lang="en-US" sz="2000" b="1" dirty="0">
                <a:solidFill>
                  <a:srgbClr val="0000FF"/>
                </a:solidFill>
              </a:rPr>
              <a:t>short</a:t>
            </a:r>
            <a:r>
              <a:rPr lang="en-US" sz="2000" dirty="0">
                <a:solidFill>
                  <a:srgbClr val="0000FF"/>
                </a:solidFill>
              </a:rPr>
              <a:t> </a:t>
            </a:r>
            <a:r>
              <a:rPr lang="en-US" sz="2000" dirty="0"/>
              <a:t>in </a:t>
            </a:r>
            <a:r>
              <a:rPr lang="en-US" sz="2000" b="1" dirty="0"/>
              <a:t>length</a:t>
            </a:r>
            <a:r>
              <a:rPr lang="en-US" sz="2000" dirty="0"/>
              <a:t> and </a:t>
            </a:r>
            <a:r>
              <a:rPr lang="en-US" sz="2000" b="1" dirty="0"/>
              <a:t>lifecycle</a:t>
            </a:r>
            <a:r>
              <a:rPr lang="en-US" sz="2000" dirty="0"/>
              <a:t>, and have variable viewing behavior</a:t>
            </a:r>
          </a:p>
          <a:p>
            <a:pPr lvl="1"/>
            <a:r>
              <a:rPr lang="en-US" sz="1800" dirty="0"/>
              <a:t>make it </a:t>
            </a:r>
            <a:r>
              <a:rPr lang="en-US" sz="1800" b="1" dirty="0">
                <a:solidFill>
                  <a:srgbClr val="0000FF"/>
                </a:solidFill>
              </a:rPr>
              <a:t>hard to establish consistent system for users rating clips</a:t>
            </a:r>
          </a:p>
          <a:p>
            <a:r>
              <a:rPr lang="en-US" sz="2000" dirty="0"/>
              <a:t>For PageRank approach, need to “link” clips together somehow, e.g., by searching a video’s description for hyperlinks to other clips or by comparing tags between videos for matches in keywords</a:t>
            </a:r>
          </a:p>
          <a:p>
            <a:pPr lvl="1"/>
            <a:r>
              <a:rPr lang="en-US" sz="1800" dirty="0"/>
              <a:t>tags and descriptions can be rather </a:t>
            </a:r>
            <a:r>
              <a:rPr lang="en-US" sz="1800" b="1" dirty="0">
                <a:solidFill>
                  <a:srgbClr val="0000FF"/>
                </a:solidFill>
              </a:rPr>
              <a:t>unreliable in quality </a:t>
            </a:r>
            <a:r>
              <a:rPr lang="en-US" sz="2000" b="1" dirty="0">
                <a:solidFill>
                  <a:srgbClr val="0000FF"/>
                </a:solidFill>
              </a:rPr>
              <a:t> </a:t>
            </a:r>
          </a:p>
          <a:p>
            <a:r>
              <a:rPr lang="en-US" sz="2000" dirty="0"/>
              <a:t>YouTube video recommendation is different, and </a:t>
            </a:r>
            <a:r>
              <a:rPr lang="en-US" sz="2000" b="1" dirty="0">
                <a:solidFill>
                  <a:srgbClr val="FF0000"/>
                </a:solidFill>
              </a:rPr>
              <a:t>much simpler </a:t>
            </a:r>
          </a:p>
          <a:p>
            <a:endParaRPr lang="en-US" b="1" dirty="0">
              <a:solidFill>
                <a:srgbClr val="0000FF"/>
              </a:solidFill>
            </a:endParaRPr>
          </a:p>
          <a:p>
            <a:endParaRPr lang="en-US" dirty="0"/>
          </a:p>
          <a:p>
            <a:endParaRPr lang="en-US" dirty="0"/>
          </a:p>
        </p:txBody>
      </p:sp>
      <p:sp>
        <p:nvSpPr>
          <p:cNvPr id="4" name="Left Brace 3"/>
          <p:cNvSpPr/>
          <p:nvPr/>
        </p:nvSpPr>
        <p:spPr>
          <a:xfrm>
            <a:off x="342900" y="1676400"/>
            <a:ext cx="228600" cy="1295400"/>
          </a:xfrm>
          <a:prstGeom prst="leftBrace">
            <a:avLst/>
          </a:prstGeom>
          <a:ln w="5715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0224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Bring Viewers to Videos</a:t>
            </a:r>
          </a:p>
        </p:txBody>
      </p:sp>
      <p:sp>
        <p:nvSpPr>
          <p:cNvPr id="3" name="Content Placeholder 2"/>
          <p:cNvSpPr>
            <a:spLocks noGrp="1"/>
          </p:cNvSpPr>
          <p:nvPr>
            <p:ph idx="1"/>
          </p:nvPr>
        </p:nvSpPr>
        <p:spPr>
          <a:xfrm>
            <a:off x="457200" y="1600201"/>
            <a:ext cx="8229600" cy="2438400"/>
          </a:xfrm>
        </p:spPr>
        <p:txBody>
          <a:bodyPr/>
          <a:lstStyle/>
          <a:p>
            <a:r>
              <a:rPr lang="en-US" sz="2000" dirty="0">
                <a:solidFill>
                  <a:schemeClr val="bg1">
                    <a:lumMod val="95000"/>
                  </a:schemeClr>
                </a:solidFill>
              </a:rPr>
              <a:t>We learned in Chapter 8 about </a:t>
            </a:r>
            <a:r>
              <a:rPr lang="en-US" sz="2000" b="1" dirty="0">
                <a:solidFill>
                  <a:schemeClr val="bg1">
                    <a:lumMod val="95000"/>
                  </a:schemeClr>
                </a:solidFill>
              </a:rPr>
              <a:t>co-participation</a:t>
            </a:r>
            <a:r>
              <a:rPr lang="en-US" sz="2000" dirty="0">
                <a:solidFill>
                  <a:schemeClr val="bg1">
                    <a:lumMod val="95000"/>
                  </a:schemeClr>
                </a:solidFill>
              </a:rPr>
              <a:t> - weighted links between students by their co-participation in discussion threads, and vice versa </a:t>
            </a:r>
          </a:p>
          <a:p>
            <a:r>
              <a:rPr lang="en-US" sz="2000" dirty="0"/>
              <a:t>YouTube keeps track of </a:t>
            </a:r>
            <a:r>
              <a:rPr lang="en-US" sz="2000" b="1" dirty="0">
                <a:solidFill>
                  <a:srgbClr val="0000FF"/>
                </a:solidFill>
              </a:rPr>
              <a:t>co-visitation</a:t>
            </a:r>
            <a:r>
              <a:rPr lang="en-US" sz="2000" dirty="0"/>
              <a:t> </a:t>
            </a:r>
            <a:r>
              <a:rPr lang="en-US" sz="2000" b="1" dirty="0">
                <a:solidFill>
                  <a:srgbClr val="0000FF"/>
                </a:solidFill>
              </a:rPr>
              <a:t>count</a:t>
            </a:r>
            <a:r>
              <a:rPr lang="en-US" sz="2000" dirty="0">
                <a:solidFill>
                  <a:srgbClr val="0000FF"/>
                </a:solidFill>
              </a:rPr>
              <a:t> </a:t>
            </a:r>
            <a:r>
              <a:rPr lang="en-US" sz="2000" dirty="0"/>
              <a:t>for </a:t>
            </a:r>
            <a:r>
              <a:rPr lang="en-US" sz="2000" b="1" dirty="0">
                <a:solidFill>
                  <a:srgbClr val="0000FF"/>
                </a:solidFill>
              </a:rPr>
              <a:t>pairs of videos</a:t>
            </a:r>
            <a:r>
              <a:rPr lang="en-US" sz="2000" dirty="0"/>
              <a:t>, i.e., the number of times </a:t>
            </a:r>
            <a:r>
              <a:rPr lang="en-US" sz="2000" b="1" dirty="0"/>
              <a:t>both</a:t>
            </a:r>
            <a:r>
              <a:rPr lang="en-US" sz="2000" dirty="0"/>
              <a:t> videos were watched by a viewer in some recent time window, say past 24 hours</a:t>
            </a:r>
          </a:p>
          <a:p>
            <a:r>
              <a:rPr lang="en-US" sz="2000" dirty="0"/>
              <a:t>Weighted video-to-video graph </a:t>
            </a:r>
          </a:p>
          <a:p>
            <a:endParaRPr lang="en-US" dirty="0"/>
          </a:p>
          <a:p>
            <a:endParaRPr lang="en-US" dirty="0"/>
          </a:p>
        </p:txBody>
      </p:sp>
      <p:pic>
        <p:nvPicPr>
          <p:cNvPr id="4" name="Picture 3"/>
          <p:cNvPicPr>
            <a:picLocks noChangeAspect="1"/>
          </p:cNvPicPr>
          <p:nvPr/>
        </p:nvPicPr>
        <p:blipFill>
          <a:blip r:embed="rId2"/>
          <a:stretch>
            <a:fillRect/>
          </a:stretch>
        </p:blipFill>
        <p:spPr>
          <a:xfrm>
            <a:off x="5085735" y="3815006"/>
            <a:ext cx="4058265" cy="2620963"/>
          </a:xfrm>
          <a:prstGeom prst="rect">
            <a:avLst/>
          </a:prstGeom>
        </p:spPr>
      </p:pic>
      <p:sp>
        <p:nvSpPr>
          <p:cNvPr id="6" name="TextBox 5"/>
          <p:cNvSpPr txBox="1"/>
          <p:nvPr/>
        </p:nvSpPr>
        <p:spPr>
          <a:xfrm>
            <a:off x="65314" y="3962400"/>
            <a:ext cx="5181600" cy="3754874"/>
          </a:xfrm>
          <a:prstGeom prst="rect">
            <a:avLst/>
          </a:prstGeom>
          <a:noFill/>
        </p:spPr>
        <p:txBody>
          <a:bodyPr wrap="square" rtlCol="0">
            <a:spAutoFit/>
          </a:bodyPr>
          <a:lstStyle/>
          <a:p>
            <a:pPr marL="342900" indent="-342900">
              <a:buFont typeface="Arial" charset="0"/>
              <a:buChar char="•"/>
            </a:pPr>
            <a:r>
              <a:rPr lang="en-US" sz="2000" dirty="0"/>
              <a:t>YouTube </a:t>
            </a:r>
            <a:r>
              <a:rPr lang="en-US" sz="2000" b="1" dirty="0">
                <a:solidFill>
                  <a:srgbClr val="FFC000"/>
                </a:solidFill>
              </a:rPr>
              <a:t>seems to </a:t>
            </a:r>
            <a:r>
              <a:rPr lang="en-US" sz="2000" dirty="0"/>
              <a:t>take </a:t>
            </a:r>
            <a:r>
              <a:rPr lang="en-US" sz="2000" b="1" dirty="0">
                <a:solidFill>
                  <a:srgbClr val="0000FF"/>
                </a:solidFill>
              </a:rPr>
              <a:t>co-visitation graph</a:t>
            </a:r>
            <a:r>
              <a:rPr lang="en-US" sz="2000" dirty="0"/>
              <a:t> and combines it with match of </a:t>
            </a:r>
            <a:r>
              <a:rPr lang="en-US" sz="2000" b="1" dirty="0"/>
              <a:t>keywords</a:t>
            </a:r>
            <a:r>
              <a:rPr lang="en-US" sz="2000" dirty="0"/>
              <a:t> in the video title, tags, and summary to generate recommendations </a:t>
            </a:r>
          </a:p>
          <a:p>
            <a:pPr marL="342900" indent="-342900">
              <a:buFont typeface="Arial" charset="0"/>
              <a:buChar char="•"/>
            </a:pPr>
            <a:r>
              <a:rPr lang="en-US" sz="2000" dirty="0"/>
              <a:t>Often only those videos with </a:t>
            </a:r>
            <a:r>
              <a:rPr lang="en-US" sz="2000" b="1" dirty="0">
                <a:solidFill>
                  <a:srgbClr val="0000FF"/>
                </a:solidFill>
              </a:rPr>
              <a:t>watch-count</a:t>
            </a:r>
            <a:r>
              <a:rPr lang="en-US" sz="2000" dirty="0"/>
              <a:t> similar to, or </a:t>
            </a:r>
            <a:r>
              <a:rPr lang="en-US" sz="2000" b="1" dirty="0">
                <a:solidFill>
                  <a:srgbClr val="FF0000"/>
                </a:solidFill>
              </a:rPr>
              <a:t>slightly higher</a:t>
            </a:r>
            <a:r>
              <a:rPr lang="en-US" sz="2000" dirty="0">
                <a:solidFill>
                  <a:srgbClr val="FF0000"/>
                </a:solidFill>
              </a:rPr>
              <a:t> </a:t>
            </a:r>
            <a:r>
              <a:rPr lang="en-US" sz="2000" b="1" dirty="0">
                <a:solidFill>
                  <a:srgbClr val="FF0000"/>
                </a:solidFill>
              </a:rPr>
              <a:t>than </a:t>
            </a:r>
            <a:r>
              <a:rPr lang="en-US" sz="2000" dirty="0"/>
              <a:t>(</a:t>
            </a:r>
            <a:r>
              <a:rPr lang="en-US" sz="2000" dirty="0">
                <a:solidFill>
                  <a:srgbClr val="0000FF"/>
                </a:solidFill>
              </a:rPr>
              <a:t>why?</a:t>
            </a:r>
            <a:r>
              <a:rPr lang="en-US" sz="2000" dirty="0"/>
              <a:t>), that of current video are shown in recommendation </a:t>
            </a:r>
          </a:p>
          <a:p>
            <a:pPr marL="800100" lvl="1" indent="-342900">
              <a:buFont typeface="Arial" charset="0"/>
              <a:buChar char="•"/>
            </a:pPr>
            <a:r>
              <a:rPr lang="en-US" sz="2000" b="1" dirty="0">
                <a:solidFill>
                  <a:srgbClr val="FF0000"/>
                </a:solidFill>
              </a:rPr>
              <a:t>positive feedback</a:t>
            </a:r>
          </a:p>
          <a:p>
            <a:pPr marL="342900" indent="-342900">
              <a:buFont typeface="Arial" charset="0"/>
              <a:buChar char="•"/>
            </a:pPr>
            <a:endParaRPr lang="en-US" sz="2000" dirty="0"/>
          </a:p>
          <a:p>
            <a:endParaRPr lang="en-US" sz="2000" dirty="0"/>
          </a:p>
          <a:p>
            <a:endParaRPr lang="en-US" dirty="0"/>
          </a:p>
        </p:txBody>
      </p:sp>
      <p:sp>
        <p:nvSpPr>
          <p:cNvPr id="5" name="TextBox 4"/>
          <p:cNvSpPr txBox="1"/>
          <p:nvPr/>
        </p:nvSpPr>
        <p:spPr>
          <a:xfrm>
            <a:off x="3124200" y="6448834"/>
            <a:ext cx="6104556" cy="307777"/>
          </a:xfrm>
          <a:prstGeom prst="rect">
            <a:avLst/>
          </a:prstGeom>
          <a:noFill/>
        </p:spPr>
        <p:txBody>
          <a:bodyPr wrap="none" rtlCol="0">
            <a:spAutoFit/>
          </a:bodyPr>
          <a:lstStyle/>
          <a:p>
            <a:r>
              <a:rPr lang="en-US" sz="1400" dirty="0">
                <a:solidFill>
                  <a:srgbClr val="FF0000"/>
                </a:solidFill>
              </a:rPr>
              <a:t>(making </a:t>
            </a:r>
            <a:r>
              <a:rPr lang="en-US" sz="1400" b="1" dirty="0">
                <a:solidFill>
                  <a:srgbClr val="FF0000"/>
                </a:solidFill>
              </a:rPr>
              <a:t>widely</a:t>
            </a:r>
            <a:r>
              <a:rPr lang="en-US" sz="1400" dirty="0">
                <a:solidFill>
                  <a:srgbClr val="FF0000"/>
                </a:solidFill>
              </a:rPr>
              <a:t> </a:t>
            </a:r>
            <a:r>
              <a:rPr lang="en-US" sz="1400" b="1" dirty="0">
                <a:solidFill>
                  <a:srgbClr val="FF0000"/>
                </a:solidFill>
              </a:rPr>
              <a:t>watched</a:t>
            </a:r>
            <a:r>
              <a:rPr lang="en-US" sz="1400" dirty="0">
                <a:solidFill>
                  <a:srgbClr val="FF0000"/>
                </a:solidFill>
              </a:rPr>
              <a:t> videos to become </a:t>
            </a:r>
            <a:r>
              <a:rPr lang="en-US" sz="1400" b="1" dirty="0">
                <a:solidFill>
                  <a:srgbClr val="FF0000"/>
                </a:solidFill>
              </a:rPr>
              <a:t>even more widely watched</a:t>
            </a:r>
            <a:r>
              <a:rPr lang="en-US" sz="1400" dirty="0">
                <a:solidFill>
                  <a:srgbClr val="FF0000"/>
                </a:solidFill>
              </a:rPr>
              <a:t>) </a:t>
            </a:r>
          </a:p>
        </p:txBody>
      </p:sp>
    </p:spTree>
    <p:extLst>
      <p:ext uri="{BB962C8B-B14F-4D97-AF65-F5344CB8AC3E}">
        <p14:creationId xmlns:p14="http://schemas.microsoft.com/office/powerpoint/2010/main" val="135664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Viral</a:t>
            </a:r>
          </a:p>
        </p:txBody>
      </p:sp>
      <p:sp>
        <p:nvSpPr>
          <p:cNvPr id="3" name="Content Placeholder 2"/>
          <p:cNvSpPr>
            <a:spLocks noGrp="1"/>
          </p:cNvSpPr>
          <p:nvPr>
            <p:ph idx="1"/>
          </p:nvPr>
        </p:nvSpPr>
        <p:spPr/>
        <p:txBody>
          <a:bodyPr/>
          <a:lstStyle/>
          <a:p>
            <a:r>
              <a:rPr lang="en-US" sz="2200" dirty="0"/>
              <a:t>What is exactly is meant by “</a:t>
            </a:r>
            <a:r>
              <a:rPr lang="en-US" sz="2200" b="1" dirty="0"/>
              <a:t>viral</a:t>
            </a:r>
            <a:r>
              <a:rPr lang="en-US" sz="2200" dirty="0"/>
              <a:t>?”</a:t>
            </a:r>
          </a:p>
          <a:p>
            <a:pPr lvl="1"/>
            <a:r>
              <a:rPr lang="en-US" sz="2000" b="1" dirty="0"/>
              <a:t>total views over time </a:t>
            </a:r>
            <a:r>
              <a:rPr lang="en-US" sz="2000" dirty="0"/>
              <a:t>looks like </a:t>
            </a:r>
            <a:r>
              <a:rPr lang="en-US" sz="2000" b="1" dirty="0"/>
              <a:t>curve (c)</a:t>
            </a:r>
            <a:r>
              <a:rPr lang="en-US" sz="2000" dirty="0"/>
              <a:t> </a:t>
            </a:r>
          </a:p>
          <a:p>
            <a:r>
              <a:rPr lang="en-US" sz="2200" dirty="0"/>
              <a:t>Three important features </a:t>
            </a:r>
          </a:p>
          <a:p>
            <a:pPr lvl="1"/>
            <a:r>
              <a:rPr lang="en-US" sz="2000" dirty="0"/>
              <a:t>high total view count</a:t>
            </a:r>
          </a:p>
          <a:p>
            <a:pPr lvl="1"/>
            <a:r>
              <a:rPr lang="en-US" sz="2000" dirty="0"/>
              <a:t>rapid increase of sufficient (long) duration </a:t>
            </a:r>
          </a:p>
          <a:p>
            <a:pPr lvl="1"/>
            <a:r>
              <a:rPr lang="en-US" sz="2000" dirty="0"/>
              <a:t>(sometimes) short time before rapid increase begins </a:t>
            </a:r>
          </a:p>
          <a:p>
            <a:endParaRPr lang="en-US" dirty="0"/>
          </a:p>
        </p:txBody>
      </p:sp>
      <p:pic>
        <p:nvPicPr>
          <p:cNvPr id="4" name="Picture 3"/>
          <p:cNvPicPr>
            <a:picLocks noChangeAspect="1"/>
          </p:cNvPicPr>
          <p:nvPr/>
        </p:nvPicPr>
        <p:blipFill>
          <a:blip r:embed="rId2"/>
          <a:stretch>
            <a:fillRect/>
          </a:stretch>
        </p:blipFill>
        <p:spPr>
          <a:xfrm>
            <a:off x="4267200" y="3933533"/>
            <a:ext cx="4711700" cy="2822868"/>
          </a:xfrm>
          <a:prstGeom prst="rect">
            <a:avLst/>
          </a:prstGeom>
        </p:spPr>
      </p:pic>
      <p:sp>
        <p:nvSpPr>
          <p:cNvPr id="5" name="TextBox 4"/>
          <p:cNvSpPr txBox="1"/>
          <p:nvPr/>
        </p:nvSpPr>
        <p:spPr>
          <a:xfrm>
            <a:off x="457200" y="4715252"/>
            <a:ext cx="4267200" cy="1107996"/>
          </a:xfrm>
          <a:prstGeom prst="rect">
            <a:avLst/>
          </a:prstGeom>
          <a:noFill/>
        </p:spPr>
        <p:txBody>
          <a:bodyPr wrap="square" rtlCol="0">
            <a:spAutoFit/>
          </a:bodyPr>
          <a:lstStyle/>
          <a:p>
            <a:pPr marL="285750" indent="-285750">
              <a:buFont typeface="Arial" charset="0"/>
              <a:buChar char="•"/>
            </a:pPr>
            <a:r>
              <a:rPr lang="en-US" sz="2200" dirty="0"/>
              <a:t>No “golden formula” to guarantee a video will become viral</a:t>
            </a:r>
          </a:p>
        </p:txBody>
      </p:sp>
    </p:spTree>
    <p:extLst>
      <p:ext uri="{BB962C8B-B14F-4D97-AF65-F5344CB8AC3E}">
        <p14:creationId xmlns:p14="http://schemas.microsoft.com/office/powerpoint/2010/main" val="18793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30136</TotalTime>
  <Words>4218</Words>
  <Application>Microsoft Macintosh PowerPoint</Application>
  <PresentationFormat>On-screen Show (4:3)</PresentationFormat>
  <Paragraphs>344</Paragraphs>
  <Slides>42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ＭＳ Ｐゴシック</vt:lpstr>
      <vt:lpstr>Arial</vt:lpstr>
      <vt:lpstr>Calibri</vt:lpstr>
      <vt:lpstr>Comic Sans MS</vt:lpstr>
      <vt:lpstr>Default Design</vt:lpstr>
      <vt:lpstr>Chapter 9 Viralizing Video Clips</vt:lpstr>
      <vt:lpstr>Introduction</vt:lpstr>
      <vt:lpstr>PowerPoint Presentation</vt:lpstr>
      <vt:lpstr>Viral Style</vt:lpstr>
      <vt:lpstr>Viral Style (as of 2016)</vt:lpstr>
      <vt:lpstr>Bring Viewers to Videos</vt:lpstr>
      <vt:lpstr>Bring Viewers to Videos</vt:lpstr>
      <vt:lpstr>Bring Viewers to Videos</vt:lpstr>
      <vt:lpstr>Defining Viral</vt:lpstr>
      <vt:lpstr>Popularity</vt:lpstr>
      <vt:lpstr>Network Effect</vt:lpstr>
      <vt:lpstr>Popularity</vt:lpstr>
      <vt:lpstr>Fallacy of Crowds</vt:lpstr>
      <vt:lpstr>Information Cascade</vt:lpstr>
      <vt:lpstr>Information Cascade</vt:lpstr>
      <vt:lpstr>Making Decision in Sequence</vt:lpstr>
      <vt:lpstr>Making Decision in Sequence</vt:lpstr>
      <vt:lpstr>Making Decision in Sequence</vt:lpstr>
      <vt:lpstr>Number-guessing  thought Experiment </vt:lpstr>
      <vt:lpstr>Number-Guessing  thought Experiment </vt:lpstr>
      <vt:lpstr>Number-Guessing  thought Experiment </vt:lpstr>
      <vt:lpstr>Number-Guessing  thought Experiment </vt:lpstr>
      <vt:lpstr>Number-Guessing  thought Experiment </vt:lpstr>
      <vt:lpstr>Number-Guessing  thought Experiment </vt:lpstr>
      <vt:lpstr>Starting a Cascade</vt:lpstr>
      <vt:lpstr>Starting a Cascade</vt:lpstr>
      <vt:lpstr>Starting a Cascade</vt:lpstr>
      <vt:lpstr>Starting a Cascade</vt:lpstr>
      <vt:lpstr>Starting a Cascade</vt:lpstr>
      <vt:lpstr>Starting a Cascade</vt:lpstr>
      <vt:lpstr>Starting a Cascade</vt:lpstr>
      <vt:lpstr>Starting a Cascade</vt:lpstr>
      <vt:lpstr>Future Pairs of Guessers</vt:lpstr>
      <vt:lpstr>Future Pairs of Guessers</vt:lpstr>
      <vt:lpstr>Future Pairs of Guessers</vt:lpstr>
      <vt:lpstr>Future Pairs of Guessers</vt:lpstr>
      <vt:lpstr>Effects of Moderator’s Probability</vt:lpstr>
      <vt:lpstr>The Emperor’s New Clothes </vt:lpstr>
      <vt:lpstr>The Emperor’s New Clothes </vt:lpstr>
      <vt:lpstr>The Emperor’s New Clothes </vt:lpstr>
      <vt:lpstr>PowerPoint Presentation</vt:lpstr>
      <vt:lpstr>From Cascade to YouTube</vt:lpstr>
    </vt:vector>
  </TitlesOfParts>
  <Company>UD CIS</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Unix System Overview</dc:title>
  <dc:creator>CHien-Chung Shen</dc:creator>
  <cp:lastModifiedBy>Shen, Chien-Chung</cp:lastModifiedBy>
  <cp:revision>304</cp:revision>
  <cp:lastPrinted>2012-08-31T14:00:57Z</cp:lastPrinted>
  <dcterms:created xsi:type="dcterms:W3CDTF">2012-06-22T13:42:06Z</dcterms:created>
  <dcterms:modified xsi:type="dcterms:W3CDTF">2018-08-02T17:30:45Z</dcterms:modified>
</cp:coreProperties>
</file>